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6" r:id="rId11"/>
    <p:sldId id="267" r:id="rId12"/>
    <p:sldId id="276" r:id="rId13"/>
    <p:sldId id="269" r:id="rId14"/>
    <p:sldId id="272" r:id="rId15"/>
    <p:sldId id="271" r:id="rId16"/>
    <p:sldId id="273" r:id="rId17"/>
    <p:sldId id="274" r:id="rId18"/>
    <p:sldId id="265" r:id="rId19"/>
    <p:sldId id="275" r:id="rId20"/>
    <p:sldId id="279" r:id="rId21"/>
    <p:sldId id="278" r:id="rId22"/>
    <p:sldId id="277" r:id="rId23"/>
    <p:sldId id="280" r:id="rId24"/>
    <p:sldId id="281" r:id="rId25"/>
    <p:sldId id="282" r:id="rId26"/>
    <p:sldId id="283" r:id="rId27"/>
    <p:sldId id="284"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79151" autoAdjust="0"/>
  </p:normalViewPr>
  <p:slideViewPr>
    <p:cSldViewPr snapToGrid="0">
      <p:cViewPr varScale="1">
        <p:scale>
          <a:sx n="56" d="100"/>
          <a:sy n="56" d="100"/>
        </p:scale>
        <p:origin x="514" y="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0BAD5-BE01-42F9-9E07-A0C20D1F7FF9}" type="datetimeFigureOut">
              <a:rPr lang="es-ES_tradnl" smtClean="0"/>
              <a:t>07/12/2016</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BCDA1-FD60-49ED-A7F1-D79445ECBF49}" type="slidenum">
              <a:rPr lang="es-ES_tradnl" smtClean="0"/>
              <a:t>‹#›</a:t>
            </a:fld>
            <a:endParaRPr lang="es-ES_tradnl"/>
          </a:p>
        </p:txBody>
      </p:sp>
    </p:spTree>
    <p:extLst>
      <p:ext uri="{BB962C8B-B14F-4D97-AF65-F5344CB8AC3E}">
        <p14:creationId xmlns:p14="http://schemas.microsoft.com/office/powerpoint/2010/main" val="214842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Quiere decir,</a:t>
            </a:r>
            <a:r>
              <a:rPr lang="es-ES_tradnl" baseline="0" dirty="0" smtClean="0"/>
              <a:t> no importa cuanto énfasis ponemos  en la salud física, si esta no esta acompañada de salud mental, nuestro bienestar no será total, pues una tiene influencia en la otra. </a:t>
            </a:r>
            <a:endParaRPr lang="es-ES_tradnl" dirty="0"/>
          </a:p>
        </p:txBody>
      </p:sp>
      <p:sp>
        <p:nvSpPr>
          <p:cNvPr id="4" name="Slide Number Placeholder 3"/>
          <p:cNvSpPr>
            <a:spLocks noGrp="1"/>
          </p:cNvSpPr>
          <p:nvPr>
            <p:ph type="sldNum" sz="quarter" idx="10"/>
          </p:nvPr>
        </p:nvSpPr>
        <p:spPr/>
        <p:txBody>
          <a:bodyPr/>
          <a:lstStyle/>
          <a:p>
            <a:fld id="{A1ABCDA1-FD60-49ED-A7F1-D79445ECBF49}" type="slidenum">
              <a:rPr lang="es-ES_tradnl" smtClean="0"/>
              <a:t>14</a:t>
            </a:fld>
            <a:endParaRPr lang="es-ES_tradnl"/>
          </a:p>
        </p:txBody>
      </p:sp>
    </p:spTree>
    <p:extLst>
      <p:ext uri="{BB962C8B-B14F-4D97-AF65-F5344CB8AC3E}">
        <p14:creationId xmlns:p14="http://schemas.microsoft.com/office/powerpoint/2010/main" val="188658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A1ABCDA1-FD60-49ED-A7F1-D79445ECBF49}" type="slidenum">
              <a:rPr lang="es-ES_tradnl" smtClean="0"/>
              <a:t>15</a:t>
            </a:fld>
            <a:endParaRPr lang="es-ES_tradnl"/>
          </a:p>
        </p:txBody>
      </p:sp>
    </p:spTree>
    <p:extLst>
      <p:ext uri="{BB962C8B-B14F-4D97-AF65-F5344CB8AC3E}">
        <p14:creationId xmlns:p14="http://schemas.microsoft.com/office/powerpoint/2010/main" val="229125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La OMS,</a:t>
            </a:r>
            <a:r>
              <a:rPr lang="es-ES_tradnl" baseline="0" dirty="0" smtClean="0"/>
              <a:t> esta en lo cierto cuando dice, que sin salud mental no hay salud, pues entre la mente y el cuerpo hay una relación muy intima.</a:t>
            </a:r>
            <a:endParaRPr lang="es-ES_tradnl" dirty="0"/>
          </a:p>
        </p:txBody>
      </p:sp>
      <p:sp>
        <p:nvSpPr>
          <p:cNvPr id="4" name="Slide Number Placeholder 3"/>
          <p:cNvSpPr>
            <a:spLocks noGrp="1"/>
          </p:cNvSpPr>
          <p:nvPr>
            <p:ph type="sldNum" sz="quarter" idx="10"/>
          </p:nvPr>
        </p:nvSpPr>
        <p:spPr/>
        <p:txBody>
          <a:bodyPr/>
          <a:lstStyle/>
          <a:p>
            <a:fld id="{A1ABCDA1-FD60-49ED-A7F1-D79445ECBF49}" type="slidenum">
              <a:rPr lang="es-ES_tradnl" smtClean="0"/>
              <a:t>16</a:t>
            </a:fld>
            <a:endParaRPr lang="es-ES_tradnl"/>
          </a:p>
        </p:txBody>
      </p:sp>
    </p:spTree>
    <p:extLst>
      <p:ext uri="{BB962C8B-B14F-4D97-AF65-F5344CB8AC3E}">
        <p14:creationId xmlns:p14="http://schemas.microsoft.com/office/powerpoint/2010/main" val="165874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Nuestra actitud en la vida juega un papel muy importante en nuestra salud mental. Si nos acostumbramos a albergar pensamientos</a:t>
            </a:r>
            <a:r>
              <a:rPr lang="es-ES_tradnl" baseline="0" dirty="0" smtClean="0"/>
              <a:t> negativos, estamos dando a Satanás la oportunidad de invadir nuestra mente, la cual debe estar en completa armonía con Nuestro Creador, </a:t>
            </a:r>
            <a:endParaRPr lang="es-ES_tradnl" dirty="0"/>
          </a:p>
        </p:txBody>
      </p:sp>
      <p:sp>
        <p:nvSpPr>
          <p:cNvPr id="4" name="Slide Number Placeholder 3"/>
          <p:cNvSpPr>
            <a:spLocks noGrp="1"/>
          </p:cNvSpPr>
          <p:nvPr>
            <p:ph type="sldNum" sz="quarter" idx="10"/>
          </p:nvPr>
        </p:nvSpPr>
        <p:spPr/>
        <p:txBody>
          <a:bodyPr/>
          <a:lstStyle/>
          <a:p>
            <a:fld id="{A1ABCDA1-FD60-49ED-A7F1-D79445ECBF49}" type="slidenum">
              <a:rPr lang="es-ES_tradnl" smtClean="0"/>
              <a:t>17</a:t>
            </a:fld>
            <a:endParaRPr lang="es-ES_tradnl"/>
          </a:p>
        </p:txBody>
      </p:sp>
    </p:spTree>
    <p:extLst>
      <p:ext uri="{BB962C8B-B14F-4D97-AF65-F5344CB8AC3E}">
        <p14:creationId xmlns:p14="http://schemas.microsoft.com/office/powerpoint/2010/main" val="87130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Si nuestro cuerpo es morada de ES,</a:t>
            </a:r>
            <a:r>
              <a:rPr lang="es-ES_tradnl" baseline="0" dirty="0" smtClean="0"/>
              <a:t> es nuestro deber y responsabilidad cuidarlo.</a:t>
            </a:r>
            <a:endParaRPr lang="es-ES_tradnl" dirty="0"/>
          </a:p>
        </p:txBody>
      </p:sp>
      <p:sp>
        <p:nvSpPr>
          <p:cNvPr id="4" name="Slide Number Placeholder 3"/>
          <p:cNvSpPr>
            <a:spLocks noGrp="1"/>
          </p:cNvSpPr>
          <p:nvPr>
            <p:ph type="sldNum" sz="quarter" idx="10"/>
          </p:nvPr>
        </p:nvSpPr>
        <p:spPr/>
        <p:txBody>
          <a:bodyPr/>
          <a:lstStyle/>
          <a:p>
            <a:fld id="{A1ABCDA1-FD60-49ED-A7F1-D79445ECBF49}" type="slidenum">
              <a:rPr lang="es-ES_tradnl" smtClean="0"/>
              <a:t>19</a:t>
            </a:fld>
            <a:endParaRPr lang="es-ES_tradnl"/>
          </a:p>
        </p:txBody>
      </p:sp>
    </p:spTree>
    <p:extLst>
      <p:ext uri="{BB962C8B-B14F-4D97-AF65-F5344CB8AC3E}">
        <p14:creationId xmlns:p14="http://schemas.microsoft.com/office/powerpoint/2010/main" val="419922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Hay un sin numero de funciones del agua en nuestro</a:t>
            </a:r>
            <a:r>
              <a:rPr lang="es-ES_tradnl" baseline="0" dirty="0" smtClean="0"/>
              <a:t> organismo. El hombre puede vivir muchos días sin alimento, pero no puede vivir mas de 5 días sin tomar agua</a:t>
            </a:r>
            <a:endParaRPr lang="es-ES_tradnl" dirty="0"/>
          </a:p>
        </p:txBody>
      </p:sp>
      <p:sp>
        <p:nvSpPr>
          <p:cNvPr id="4" name="Slide Number Placeholder 3"/>
          <p:cNvSpPr>
            <a:spLocks noGrp="1"/>
          </p:cNvSpPr>
          <p:nvPr>
            <p:ph type="sldNum" sz="quarter" idx="10"/>
          </p:nvPr>
        </p:nvSpPr>
        <p:spPr/>
        <p:txBody>
          <a:bodyPr/>
          <a:lstStyle/>
          <a:p>
            <a:fld id="{A1ABCDA1-FD60-49ED-A7F1-D79445ECBF49}" type="slidenum">
              <a:rPr lang="es-ES_tradnl" smtClean="0"/>
              <a:t>21</a:t>
            </a:fld>
            <a:endParaRPr lang="es-ES_tradnl"/>
          </a:p>
        </p:txBody>
      </p:sp>
    </p:spTree>
    <p:extLst>
      <p:ext uri="{BB962C8B-B14F-4D97-AF65-F5344CB8AC3E}">
        <p14:creationId xmlns:p14="http://schemas.microsoft.com/office/powerpoint/2010/main" val="176903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A1ABCDA1-FD60-49ED-A7F1-D79445ECBF49}" type="slidenum">
              <a:rPr lang="es-ES_tradnl" smtClean="0"/>
              <a:t>22</a:t>
            </a:fld>
            <a:endParaRPr lang="es-ES_tradnl"/>
          </a:p>
        </p:txBody>
      </p:sp>
    </p:spTree>
    <p:extLst>
      <p:ext uri="{BB962C8B-B14F-4D97-AF65-F5344CB8AC3E}">
        <p14:creationId xmlns:p14="http://schemas.microsoft.com/office/powerpoint/2010/main" val="379730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ES_trad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fld id="{77B49E11-A423-421A-ACDA-DEFEFBD30D90}" type="datetimeFigureOut">
              <a:rPr lang="es-ES_tradnl" smtClean="0"/>
              <a:t>07/12/2016</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121865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77B49E11-A423-421A-ACDA-DEFEFBD30D90}" type="datetimeFigureOut">
              <a:rPr lang="es-ES_tradnl" smtClean="0"/>
              <a:t>07/12/2016</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210046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77B49E11-A423-421A-ACDA-DEFEFBD30D90}" type="datetimeFigureOut">
              <a:rPr lang="es-ES_tradnl" smtClean="0"/>
              <a:t>07/12/2016</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108783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77B49E11-A423-421A-ACDA-DEFEFBD30D90}" type="datetimeFigureOut">
              <a:rPr lang="es-ES_tradnl" smtClean="0"/>
              <a:t>07/12/2016</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204590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ES_trad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B49E11-A423-421A-ACDA-DEFEFBD30D90}" type="datetimeFigureOut">
              <a:rPr lang="es-ES_tradnl" smtClean="0"/>
              <a:t>07/12/2016</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25900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77B49E11-A423-421A-ACDA-DEFEFBD30D90}" type="datetimeFigureOut">
              <a:rPr lang="es-ES_tradnl" smtClean="0"/>
              <a:t>07/12/2016</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287074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ES_trad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77B49E11-A423-421A-ACDA-DEFEFBD30D90}" type="datetimeFigureOut">
              <a:rPr lang="es-ES_tradnl" smtClean="0"/>
              <a:t>07/12/2016</a:t>
            </a:fld>
            <a:endParaRPr lang="es-ES_tradnl" dirty="0"/>
          </a:p>
        </p:txBody>
      </p:sp>
      <p:sp>
        <p:nvSpPr>
          <p:cNvPr id="8" name="Footer Placeholder 7"/>
          <p:cNvSpPr>
            <a:spLocks noGrp="1"/>
          </p:cNvSpPr>
          <p:nvPr>
            <p:ph type="ftr" sz="quarter" idx="11"/>
          </p:nvPr>
        </p:nvSpPr>
        <p:spPr/>
        <p:txBody>
          <a:bodyPr/>
          <a:lstStyle/>
          <a:p>
            <a:endParaRPr lang="es-ES_tradnl" dirty="0"/>
          </a:p>
        </p:txBody>
      </p:sp>
      <p:sp>
        <p:nvSpPr>
          <p:cNvPr id="9" name="Slide Number Placeholder 8"/>
          <p:cNvSpPr>
            <a:spLocks noGrp="1"/>
          </p:cNvSpPr>
          <p:nvPr>
            <p:ph type="sldNum" sz="quarter" idx="12"/>
          </p:nvPr>
        </p:nvSpPr>
        <p:spPr/>
        <p:txBody>
          <a:body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253343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77B49E11-A423-421A-ACDA-DEFEFBD30D90}" type="datetimeFigureOut">
              <a:rPr lang="es-ES_tradnl" smtClean="0"/>
              <a:t>07/12/2016</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p:txBody>
          <a:body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233115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49E11-A423-421A-ACDA-DEFEFBD30D90}" type="datetimeFigureOut">
              <a:rPr lang="es-ES_tradnl" smtClean="0"/>
              <a:t>07/12/2016</a:t>
            </a:fld>
            <a:endParaRPr lang="es-ES_tradnl" dirty="0"/>
          </a:p>
        </p:txBody>
      </p:sp>
      <p:sp>
        <p:nvSpPr>
          <p:cNvPr id="3" name="Footer Placeholder 2"/>
          <p:cNvSpPr>
            <a:spLocks noGrp="1"/>
          </p:cNvSpPr>
          <p:nvPr>
            <p:ph type="ftr" sz="quarter" idx="11"/>
          </p:nvPr>
        </p:nvSpPr>
        <p:spPr/>
        <p:txBody>
          <a:bodyPr/>
          <a:lstStyle/>
          <a:p>
            <a:endParaRPr lang="es-ES_tradnl" dirty="0"/>
          </a:p>
        </p:txBody>
      </p:sp>
      <p:sp>
        <p:nvSpPr>
          <p:cNvPr id="4" name="Slide Number Placeholder 3"/>
          <p:cNvSpPr>
            <a:spLocks noGrp="1"/>
          </p:cNvSpPr>
          <p:nvPr>
            <p:ph type="sldNum" sz="quarter" idx="12"/>
          </p:nvPr>
        </p:nvSpPr>
        <p:spPr/>
        <p:txBody>
          <a:body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228024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_trad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B49E11-A423-421A-ACDA-DEFEFBD30D90}" type="datetimeFigureOut">
              <a:rPr lang="es-ES_tradnl" smtClean="0"/>
              <a:t>07/12/2016</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3738515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_trad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B49E11-A423-421A-ACDA-DEFEFBD30D90}" type="datetimeFigureOut">
              <a:rPr lang="es-ES_tradnl" smtClean="0"/>
              <a:t>07/12/2016</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332110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49E11-A423-421A-ACDA-DEFEFBD30D90}" type="datetimeFigureOut">
              <a:rPr lang="es-ES_tradnl" smtClean="0"/>
              <a:t>07/12/2016</a:t>
            </a:fld>
            <a:endParaRPr lang="es-ES_trad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73125-C882-4207-A82A-AF5B2BF98490}" type="slidenum">
              <a:rPr lang="es-ES_tradnl" smtClean="0"/>
              <a:t>‹#›</a:t>
            </a:fld>
            <a:endParaRPr lang="es-ES_tradnl" dirty="0"/>
          </a:p>
        </p:txBody>
      </p:sp>
    </p:spTree>
    <p:extLst>
      <p:ext uri="{BB962C8B-B14F-4D97-AF65-F5344CB8AC3E}">
        <p14:creationId xmlns:p14="http://schemas.microsoft.com/office/powerpoint/2010/main" val="408478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7522" y="403384"/>
            <a:ext cx="9144000" cy="1437957"/>
          </a:xfrm>
        </p:spPr>
        <p:txBody>
          <a:bodyPr>
            <a:normAutofit fontScale="90000"/>
          </a:bodyPr>
          <a:lstStyle/>
          <a:p>
            <a:r>
              <a:rPr lang="en-US" altLang="en-US" sz="5400" b="1" dirty="0" smtClean="0">
                <a:solidFill>
                  <a:srgbClr val="ED3B48"/>
                </a:solidFill>
                <a:latin typeface="Arial" panose="020B0604020202020204" pitchFamily="34" charset="0"/>
                <a:cs typeface="Arial" panose="020B0604020202020204" pitchFamily="34" charset="0"/>
              </a:rPr>
              <a:t>START WITH THE RIGHT FOOT</a:t>
            </a:r>
            <a:endParaRPr lang="en-US"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87522" y="4912594"/>
            <a:ext cx="9144000" cy="1403961"/>
          </a:xfrm>
        </p:spPr>
        <p:txBody>
          <a:bodyPr>
            <a:normAutofit/>
          </a:bodyPr>
          <a:lstStyle/>
          <a:p>
            <a:pPr>
              <a:spcBef>
                <a:spcPct val="0"/>
              </a:spcBef>
            </a:pPr>
            <a:r>
              <a:rPr lang="en-US" altLang="en-US" sz="4400" dirty="0" smtClean="0">
                <a:solidFill>
                  <a:srgbClr val="FF0000"/>
                </a:solidFill>
                <a:latin typeface="Arial" panose="020B0604020202020204" pitchFamily="34" charset="0"/>
                <a:cs typeface="Arial" panose="020B0604020202020204" pitchFamily="34" charset="0"/>
              </a:rPr>
              <a:t>And Experience Total Transformation</a:t>
            </a:r>
          </a:p>
          <a:p>
            <a:endParaRPr lang="es-ES_tradnl"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8560" y="1841341"/>
            <a:ext cx="3241923" cy="2835345"/>
          </a:xfrm>
          <a:prstGeom prst="rect">
            <a:avLst/>
          </a:prstGeom>
          <a:ln>
            <a:noFill/>
          </a:ln>
          <a:effectLst>
            <a:softEdge rad="112500"/>
          </a:effectLst>
        </p:spPr>
      </p:pic>
      <p:sp>
        <p:nvSpPr>
          <p:cNvPr id="5" name="TextBox 4"/>
          <p:cNvSpPr txBox="1"/>
          <p:nvPr/>
        </p:nvSpPr>
        <p:spPr>
          <a:xfrm>
            <a:off x="9485194" y="5854890"/>
            <a:ext cx="2706806" cy="923330"/>
          </a:xfrm>
          <a:prstGeom prst="rect">
            <a:avLst/>
          </a:prstGeom>
          <a:noFill/>
        </p:spPr>
        <p:txBody>
          <a:bodyPr wrap="square" rtlCol="0">
            <a:spAutoFit/>
          </a:bodyPr>
          <a:lstStyle/>
          <a:p>
            <a:pPr algn="r"/>
            <a:r>
              <a:rPr lang="en-US" b="1" dirty="0" smtClean="0">
                <a:solidFill>
                  <a:srgbClr val="FF0000"/>
                </a:solidFill>
              </a:rPr>
              <a:t>Lidia Belkis Archbold</a:t>
            </a:r>
          </a:p>
          <a:p>
            <a:pPr algn="r"/>
            <a:r>
              <a:rPr lang="en-US" b="1" dirty="0" smtClean="0">
                <a:solidFill>
                  <a:srgbClr val="FF0000"/>
                </a:solidFill>
              </a:rPr>
              <a:t>Health Ministries</a:t>
            </a:r>
          </a:p>
          <a:p>
            <a:pPr algn="r"/>
            <a:r>
              <a:rPr lang="en-US" b="1" dirty="0" smtClean="0">
                <a:solidFill>
                  <a:srgbClr val="FF0000"/>
                </a:solidFill>
              </a:rPr>
              <a:t>Inter-American Division</a:t>
            </a:r>
            <a:endParaRPr lang="en-US" b="1" dirty="0">
              <a:solidFill>
                <a:srgbClr val="FF0000"/>
              </a:solidFill>
            </a:endParaRPr>
          </a:p>
        </p:txBody>
      </p:sp>
    </p:spTree>
    <p:extLst>
      <p:ext uri="{BB962C8B-B14F-4D97-AF65-F5344CB8AC3E}">
        <p14:creationId xmlns:p14="http://schemas.microsoft.com/office/powerpoint/2010/main" val="2530542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650" y="5254576"/>
            <a:ext cx="1833349" cy="1603424"/>
          </a:xfrm>
          <a:prstGeom prst="rect">
            <a:avLst/>
          </a:prstGeom>
          <a:ln>
            <a:noFill/>
          </a:ln>
          <a:effectLst>
            <a:softEdge rad="112500"/>
          </a:effectLst>
        </p:spPr>
      </p:pic>
      <p:sp>
        <p:nvSpPr>
          <p:cNvPr id="3" name="Content Placeholder 2"/>
          <p:cNvSpPr>
            <a:spLocks noGrp="1"/>
          </p:cNvSpPr>
          <p:nvPr>
            <p:ph idx="1"/>
          </p:nvPr>
        </p:nvSpPr>
        <p:spPr>
          <a:xfrm>
            <a:off x="838200" y="583678"/>
            <a:ext cx="10527792" cy="5981714"/>
          </a:xfrm>
        </p:spPr>
        <p:txBody>
          <a:bodyPr>
            <a:noAutofit/>
          </a:bodyPr>
          <a:lstStyle/>
          <a:p>
            <a:r>
              <a:rPr lang="en-US" sz="3600" dirty="0">
                <a:latin typeface="Arial" panose="020B0604020202020204" pitchFamily="34" charset="0"/>
                <a:cs typeface="Arial" panose="020B0604020202020204" pitchFamily="34" charset="0"/>
              </a:rPr>
              <a:t>Even John, the beloved disciple, the one who most fully reflected the likeness of the </a:t>
            </a:r>
            <a:r>
              <a:rPr lang="en-US" sz="3600" dirty="0" smtClean="0">
                <a:latin typeface="Arial" panose="020B0604020202020204" pitchFamily="34" charset="0"/>
                <a:cs typeface="Arial" panose="020B0604020202020204" pitchFamily="34" charset="0"/>
              </a:rPr>
              <a:t>Savior</a:t>
            </a:r>
            <a:r>
              <a:rPr lang="en-US" sz="3600" dirty="0">
                <a:latin typeface="Arial" panose="020B0604020202020204" pitchFamily="34" charset="0"/>
                <a:cs typeface="Arial" panose="020B0604020202020204" pitchFamily="34" charset="0"/>
              </a:rPr>
              <a:t>, did not naturally possess that loveliness of character. He was not only self-assertive and ambitious for honor, but impetuous, and resentful under injuries. But as the character of the Divine One was manifested to him, he saw his own deficiency and was humbled by the knowledge. The strength and patience, the power and tenderness, the majesty and meekness, that he be held in the daily life of the Son of God, filled his soul with admiration and love</a:t>
            </a:r>
            <a:r>
              <a:rPr lang="en-US" sz="3600" dirty="0" smtClean="0">
                <a:latin typeface="Arial" panose="020B0604020202020204" pitchFamily="34" charset="0"/>
                <a:cs typeface="Arial" panose="020B0604020202020204" pitchFamily="34" charset="0"/>
              </a:rPr>
              <a:t>.</a:t>
            </a:r>
            <a:r>
              <a:rPr lang="es-ES_tradnl" sz="3600" dirty="0" smtClean="0">
                <a:latin typeface="Arial" panose="020B0604020202020204" pitchFamily="34" charset="0"/>
                <a:cs typeface="Arial" panose="020B0604020202020204" pitchFamily="34" charset="0"/>
              </a:rPr>
              <a:t> </a:t>
            </a:r>
            <a:endParaRPr lang="es-ES_trad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052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368" y="5199796"/>
            <a:ext cx="1770928" cy="1548831"/>
          </a:xfrm>
          <a:prstGeom prst="rect">
            <a:avLst/>
          </a:prstGeom>
          <a:ln>
            <a:noFill/>
          </a:ln>
          <a:effectLst>
            <a:softEdge rad="112500"/>
          </a:effectLst>
        </p:spPr>
      </p:pic>
      <p:sp>
        <p:nvSpPr>
          <p:cNvPr id="3" name="Content Placeholder 2"/>
          <p:cNvSpPr>
            <a:spLocks noGrp="1"/>
          </p:cNvSpPr>
          <p:nvPr>
            <p:ph idx="1"/>
          </p:nvPr>
        </p:nvSpPr>
        <p:spPr>
          <a:xfrm>
            <a:off x="509745" y="1195930"/>
            <a:ext cx="10591071" cy="4866542"/>
          </a:xfrm>
        </p:spPr>
        <p:txBody>
          <a:bodyPr>
            <a:noAutofit/>
          </a:bodyPr>
          <a:lstStyle/>
          <a:p>
            <a:r>
              <a:rPr lang="en-US" sz="3600" dirty="0">
                <a:latin typeface="Arial" panose="020B0604020202020204" pitchFamily="34" charset="0"/>
                <a:cs typeface="Arial" panose="020B0604020202020204" pitchFamily="34" charset="0"/>
              </a:rPr>
              <a:t>Day by day his heart was drawn out toward Christ, until he lost sight of self in love for his Master. His resentful, ambitious temper was yielded to the </a:t>
            </a:r>
            <a:r>
              <a:rPr lang="en-US" sz="3600" dirty="0">
                <a:solidFill>
                  <a:srgbClr val="FF0000"/>
                </a:solidFill>
                <a:latin typeface="Arial" panose="020B0604020202020204" pitchFamily="34" charset="0"/>
                <a:cs typeface="Arial" panose="020B0604020202020204" pitchFamily="34" charset="0"/>
              </a:rPr>
              <a:t>molding power of Christ. </a:t>
            </a:r>
            <a:r>
              <a:rPr lang="en-US" sz="3600" dirty="0">
                <a:latin typeface="Arial" panose="020B0604020202020204" pitchFamily="34" charset="0"/>
                <a:cs typeface="Arial" panose="020B0604020202020204" pitchFamily="34" charset="0"/>
              </a:rPr>
              <a:t>The regenerating influence of the Holy Spirit renewed his heart. </a:t>
            </a:r>
            <a:r>
              <a:rPr lang="en-US" sz="3600" dirty="0">
                <a:solidFill>
                  <a:srgbClr val="FF0000"/>
                </a:solidFill>
                <a:latin typeface="Arial" panose="020B0604020202020204" pitchFamily="34" charset="0"/>
                <a:cs typeface="Arial" panose="020B0604020202020204" pitchFamily="34" charset="0"/>
              </a:rPr>
              <a:t>The power of the love of Christ wrought a transformation of character. </a:t>
            </a:r>
            <a:r>
              <a:rPr lang="en-US" sz="3600" dirty="0">
                <a:latin typeface="Arial" panose="020B0604020202020204" pitchFamily="34" charset="0"/>
                <a:cs typeface="Arial" panose="020B0604020202020204" pitchFamily="34" charset="0"/>
              </a:rPr>
              <a:t>This is the sure result of union with Jesus. </a:t>
            </a:r>
            <a:endParaRPr lang="es-ES_trad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036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609" y="928048"/>
            <a:ext cx="10207479" cy="4791588"/>
          </a:xfrm>
        </p:spPr>
        <p:txBody>
          <a:bodyPr>
            <a:normAutofit/>
          </a:bodyPr>
          <a:lstStyle/>
          <a:p>
            <a:r>
              <a:rPr lang="en-US" sz="3600" dirty="0">
                <a:latin typeface="Arial" panose="020B0604020202020204" pitchFamily="34" charset="0"/>
                <a:cs typeface="Arial" panose="020B0604020202020204" pitchFamily="34" charset="0"/>
              </a:rPr>
              <a:t>When Christ abides in the heart, the whole nature is </a:t>
            </a:r>
            <a:r>
              <a:rPr lang="en-US" sz="3600" dirty="0">
                <a:solidFill>
                  <a:srgbClr val="FF0000"/>
                </a:solidFill>
                <a:latin typeface="Arial" panose="020B0604020202020204" pitchFamily="34" charset="0"/>
                <a:cs typeface="Arial" panose="020B0604020202020204" pitchFamily="34" charset="0"/>
              </a:rPr>
              <a:t>transformed.</a:t>
            </a:r>
            <a:r>
              <a:rPr lang="en-US" sz="3600" dirty="0">
                <a:latin typeface="Arial" panose="020B0604020202020204" pitchFamily="34" charset="0"/>
                <a:cs typeface="Arial" panose="020B0604020202020204" pitchFamily="34" charset="0"/>
              </a:rPr>
              <a:t> Christ’s Spirit, His love, softens the heart, subdues the soul, and raises the thoughts and desires toward God and heaven. Steps to Christ 73.1</a:t>
            </a:r>
          </a:p>
          <a:p>
            <a:pPr marL="0" indent="0">
              <a:buNone/>
            </a:pPr>
            <a:endParaRPr lang="es-ES_tradnl" sz="3600" dirty="0">
              <a:latin typeface="Arial" panose="020B0604020202020204" pitchFamily="34" charset="0"/>
              <a:cs typeface="Arial" panose="020B0604020202020204" pitchFamily="34" charset="0"/>
            </a:endParaRPr>
          </a:p>
          <a:p>
            <a:pPr marL="0" indent="0">
              <a:buNone/>
            </a:pPr>
            <a:r>
              <a:rPr lang="en-US" sz="3600" dirty="0" smtClean="0">
                <a:solidFill>
                  <a:srgbClr val="FF0000"/>
                </a:solidFill>
                <a:latin typeface="Arial" panose="020B0604020202020204" pitchFamily="34" charset="0"/>
                <a:cs typeface="Arial" panose="020B0604020202020204" pitchFamily="34" charset="0"/>
              </a:rPr>
              <a:t>This should be our thought as we walk with God day by day.</a:t>
            </a:r>
            <a:endParaRPr lang="en-US" sz="36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1140031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811" y="1368298"/>
            <a:ext cx="9888940" cy="4351338"/>
          </a:xfrm>
        </p:spPr>
        <p:txBody>
          <a:bodyPr>
            <a:normAutofit/>
          </a:bodyPr>
          <a:lstStyle/>
          <a:p>
            <a:r>
              <a:rPr lang="en-US" sz="4000" dirty="0" smtClean="0">
                <a:latin typeface="Arial" panose="020B0604020202020204" pitchFamily="34" charset="0"/>
                <a:cs typeface="Arial" panose="020B0604020202020204" pitchFamily="34" charset="0"/>
              </a:rPr>
              <a:t>Once we have established that close relationship with the Creator where we  experience and reflect His transforming grace, we will be ready to take on a positive attitude that will help us  to maintain a </a:t>
            </a:r>
            <a:r>
              <a:rPr lang="en-US" sz="4000" dirty="0" smtClean="0">
                <a:solidFill>
                  <a:srgbClr val="FF0000"/>
                </a:solidFill>
                <a:latin typeface="Arial" panose="020B0604020202020204" pitchFamily="34" charset="0"/>
                <a:cs typeface="Arial" panose="020B0604020202020204" pitchFamily="34" charset="0"/>
              </a:rPr>
              <a:t>healthy mind.</a:t>
            </a:r>
            <a:endParaRPr lang="es-ES_tradnl" sz="40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3103836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446" y="1192579"/>
            <a:ext cx="10515600" cy="4351338"/>
          </a:xfrm>
        </p:spPr>
        <p:txBody>
          <a:bodyPr>
            <a:normAutofit/>
          </a:bodyPr>
          <a:lstStyle/>
          <a:p>
            <a:r>
              <a:rPr lang="en-US" sz="4000" dirty="0" smtClean="0">
                <a:latin typeface="Arial" panose="020B0604020202020204" pitchFamily="34" charset="0"/>
                <a:cs typeface="Arial" panose="020B0604020202020204" pitchFamily="34" charset="0"/>
              </a:rPr>
              <a:t>Mental health is a topic that we have avoided or sidelined for a long time.</a:t>
            </a:r>
          </a:p>
          <a:p>
            <a:r>
              <a:rPr lang="en-US" sz="4000" dirty="0" smtClean="0">
                <a:latin typeface="Arial" panose="020B0604020202020204" pitchFamily="34" charset="0"/>
                <a:cs typeface="Arial" panose="020B0604020202020204" pitchFamily="34" charset="0"/>
              </a:rPr>
              <a:t>WHO (World Health Organization) said:</a:t>
            </a:r>
          </a:p>
          <a:p>
            <a:pPr marL="0" indent="0" algn="ctr">
              <a:buNone/>
            </a:pPr>
            <a:r>
              <a:rPr lang="en-US" sz="40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THERE IS NO HEALTH WITHOUT</a:t>
            </a:r>
          </a:p>
          <a:p>
            <a:pPr marL="0" indent="0" algn="ctr">
              <a:buNone/>
            </a:pPr>
            <a:r>
              <a:rPr lang="en-US" sz="3600" dirty="0" smtClean="0">
                <a:latin typeface="Arial" panose="020B0604020202020204" pitchFamily="34" charset="0"/>
                <a:cs typeface="Arial" panose="020B0604020202020204" pitchFamily="34" charset="0"/>
              </a:rPr>
              <a:t> MENTAL HEALTH”</a:t>
            </a:r>
            <a:endParaRPr lang="es-ES_tradnl"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4250144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normAutofit/>
          </a:bodyPr>
          <a:lstStyle/>
          <a:p>
            <a:r>
              <a:rPr lang="es-ES_tradnl" sz="3600" dirty="0" smtClean="0">
                <a:latin typeface="Arial" panose="020B0604020202020204" pitchFamily="34" charset="0"/>
                <a:cs typeface="Arial" panose="020B0604020202020204" pitchFamily="34" charset="0"/>
              </a:rPr>
              <a:t>E. G. White</a:t>
            </a:r>
            <a:endParaRPr lang="es-ES_tradnl"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
        <p:nvSpPr>
          <p:cNvPr id="3" name="Content Placeholder 2"/>
          <p:cNvSpPr>
            <a:spLocks noGrp="1"/>
          </p:cNvSpPr>
          <p:nvPr>
            <p:ph idx="1"/>
          </p:nvPr>
        </p:nvSpPr>
        <p:spPr>
          <a:xfrm>
            <a:off x="701040" y="1578737"/>
            <a:ext cx="10317480" cy="4351338"/>
          </a:xfrm>
        </p:spPr>
        <p:txBody>
          <a:bodyPr>
            <a:normAutofit fontScale="92500"/>
          </a:bodyPr>
          <a:lstStyle/>
          <a:p>
            <a:r>
              <a:rPr lang="en-US" sz="4000" dirty="0">
                <a:latin typeface="Arial" panose="020B0604020202020204" pitchFamily="34" charset="0"/>
                <a:cs typeface="Arial" panose="020B0604020202020204" pitchFamily="34" charset="0"/>
              </a:rPr>
              <a:t>The mind controls the whole man. All our actions, good or bad, have their source in the mind. It is the mind that worships God and allies us to heavenly beings.... All the physical organs are the servants of the mind, and the nerves are the messengers that transmit its orders to every part of the body, guiding the motions of the living machinery.... </a:t>
            </a:r>
            <a:r>
              <a:rPr lang="en-US" sz="4000" dirty="0" smtClean="0">
                <a:latin typeface="Arial" panose="020B0604020202020204" pitchFamily="34" charset="0"/>
                <a:cs typeface="Arial" panose="020B0604020202020204" pitchFamily="34" charset="0"/>
              </a:rPr>
              <a:t>2MCP </a:t>
            </a:r>
            <a:r>
              <a:rPr lang="en-US" sz="4000" dirty="0">
                <a:latin typeface="Arial" panose="020B0604020202020204" pitchFamily="34" charset="0"/>
                <a:cs typeface="Arial" panose="020B0604020202020204" pitchFamily="34" charset="0"/>
              </a:rPr>
              <a:t>396.1 </a:t>
            </a:r>
            <a:endParaRPr lang="es-ES_trad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795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3600" dirty="0" smtClean="0">
                <a:latin typeface="Arial" panose="020B0604020202020204" pitchFamily="34" charset="0"/>
                <a:cs typeface="Arial" panose="020B0604020202020204" pitchFamily="34" charset="0"/>
              </a:rPr>
              <a:t>E.G. White</a:t>
            </a:r>
            <a:endParaRPr lang="es-ES_tradnl"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024872" cy="4351338"/>
          </a:xfrm>
        </p:spPr>
        <p:txBody>
          <a:bodyPr>
            <a:normAutofit/>
          </a:bodyPr>
          <a:lstStyle/>
          <a:p>
            <a:r>
              <a:rPr lang="en-US" altLang="en-US" sz="3600" dirty="0">
                <a:latin typeface="Arial" panose="020B0604020202020204" pitchFamily="34" charset="0"/>
                <a:cs typeface="Arial" panose="020B0604020202020204" pitchFamily="34" charset="0"/>
              </a:rPr>
              <a:t>But few realize the power that the mind has over the body. A great deal of the sickness which afflicts humanity has its origin in the mind and can only be cured by restoring the mind to health</a:t>
            </a:r>
            <a:r>
              <a:rPr lang="en-US" altLang="en-US" sz="3600" dirty="0" smtClean="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2MCP </a:t>
            </a:r>
            <a:r>
              <a:rPr lang="en-US" sz="3600" dirty="0" smtClean="0">
                <a:latin typeface="Arial" panose="020B0604020202020204" pitchFamily="34" charset="0"/>
                <a:cs typeface="Arial" panose="020B0604020202020204" pitchFamily="34" charset="0"/>
              </a:rPr>
              <a:t>396.4</a:t>
            </a:r>
            <a:endParaRPr lang="es-ES_tradnl"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1499928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we start this year on the right foot…</a:t>
            </a:r>
            <a:endParaRPr lang="en-US" dirty="0"/>
          </a:p>
        </p:txBody>
      </p:sp>
      <p:sp>
        <p:nvSpPr>
          <p:cNvPr id="3" name="Content Placeholder 2"/>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Let us cultivate a positive mind set.</a:t>
            </a:r>
          </a:p>
          <a:p>
            <a:r>
              <a:rPr lang="en-US" sz="3200" dirty="0" smtClean="0">
                <a:latin typeface="Arial" panose="020B0604020202020204" pitchFamily="34" charset="0"/>
                <a:cs typeface="Arial" panose="020B0604020202020204" pitchFamily="34" charset="0"/>
              </a:rPr>
              <a:t>Let us shun negative thoughts.</a:t>
            </a:r>
          </a:p>
          <a:p>
            <a:r>
              <a:rPr lang="en-US" sz="3200" dirty="0" smtClean="0">
                <a:latin typeface="Arial" panose="020B0604020202020204" pitchFamily="34" charset="0"/>
                <a:cs typeface="Arial" panose="020B0604020202020204" pitchFamily="34" charset="0"/>
              </a:rPr>
              <a:t>Let us promote a spirit of thanksgiving.</a:t>
            </a:r>
          </a:p>
          <a:p>
            <a:r>
              <a:rPr lang="en-US" sz="3200" dirty="0" smtClean="0">
                <a:latin typeface="Arial" panose="020B0604020202020204" pitchFamily="34" charset="0"/>
                <a:cs typeface="Arial" panose="020B0604020202020204" pitchFamily="34" charset="0"/>
              </a:rPr>
              <a:t>Let us practice pardon.</a:t>
            </a:r>
          </a:p>
          <a:p>
            <a:r>
              <a:rPr lang="en-US" sz="3200" dirty="0" smtClean="0">
                <a:latin typeface="Arial" panose="020B0604020202020204" pitchFamily="34" charset="0"/>
                <a:cs typeface="Arial" panose="020B0604020202020204" pitchFamily="34" charset="0"/>
              </a:rPr>
              <a:t>Let us forget ill feelings.</a:t>
            </a:r>
          </a:p>
          <a:p>
            <a:r>
              <a:rPr lang="en-US" sz="3200" dirty="0" smtClean="0">
                <a:latin typeface="Arial" panose="020B0604020202020204" pitchFamily="34" charset="0"/>
                <a:cs typeface="Arial" panose="020B0604020202020204" pitchFamily="34" charset="0"/>
              </a:rPr>
              <a:t>Let us learn to laugh more.</a:t>
            </a:r>
          </a:p>
          <a:p>
            <a:r>
              <a:rPr lang="en-US" sz="3200" dirty="0" smtClean="0">
                <a:latin typeface="Arial" panose="020B0604020202020204" pitchFamily="34" charset="0"/>
                <a:cs typeface="Arial" panose="020B0604020202020204" pitchFamily="34" charset="0"/>
              </a:rPr>
              <a:t>Let us share what we have with the needy.</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901404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8834"/>
          </a:xfrm>
        </p:spPr>
        <p:txBody>
          <a:bodyPr/>
          <a:lstStyle/>
          <a:p>
            <a:r>
              <a:rPr lang="es-ES_tradnl" dirty="0" smtClean="0">
                <a:latin typeface="Arial" panose="020B0604020202020204" pitchFamily="34" charset="0"/>
                <a:cs typeface="Arial" panose="020B0604020202020204" pitchFamily="34" charset="0"/>
              </a:rPr>
              <a:t>E. G. White</a:t>
            </a:r>
            <a:endParaRPr lang="es-ES_tradnl"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8910" y="4800017"/>
            <a:ext cx="2353090" cy="2057983"/>
          </a:xfrm>
          <a:prstGeom prst="rect">
            <a:avLst/>
          </a:prstGeom>
          <a:ln>
            <a:noFill/>
          </a:ln>
          <a:effectLst>
            <a:softEdge rad="112500"/>
          </a:effectLst>
        </p:spPr>
      </p:pic>
      <p:sp>
        <p:nvSpPr>
          <p:cNvPr id="3" name="Content Placeholder 2"/>
          <p:cNvSpPr>
            <a:spLocks noGrp="1"/>
          </p:cNvSpPr>
          <p:nvPr>
            <p:ph idx="1"/>
          </p:nvPr>
        </p:nvSpPr>
        <p:spPr>
          <a:xfrm>
            <a:off x="838200" y="1253960"/>
            <a:ext cx="10515600" cy="4716653"/>
          </a:xfrm>
        </p:spPr>
        <p:txBody>
          <a:bodyPr>
            <a:noAutofit/>
          </a:bodyPr>
          <a:lstStyle/>
          <a:p>
            <a:r>
              <a:rPr lang="en-US" sz="3600" dirty="0">
                <a:latin typeface="Arial" panose="020B0604020202020204" pitchFamily="34" charset="0"/>
                <a:cs typeface="Arial" panose="020B0604020202020204" pitchFamily="34" charset="0"/>
              </a:rPr>
              <a:t>Nothing tends more to promote health of body and of soul than does a spirit of gratitude and praise. It is a positive duty to resist melancholy, discontented thoughts and feelings—as much a duty as it is to pray. If we are heaven-bound, how can we go as a band of mourners, groaning and complaining all along the way to our Father’s house? </a:t>
            </a:r>
            <a:r>
              <a:rPr lang="en-US" sz="3600" dirty="0" smtClean="0">
                <a:latin typeface="Arial" panose="020B0604020202020204" pitchFamily="34" charset="0"/>
                <a:cs typeface="Arial" panose="020B0604020202020204" pitchFamily="34" charset="0"/>
              </a:rPr>
              <a:t>MH </a:t>
            </a:r>
            <a:r>
              <a:rPr lang="en-US" sz="3600" dirty="0">
                <a:latin typeface="Arial" panose="020B0604020202020204" pitchFamily="34" charset="0"/>
                <a:cs typeface="Arial" panose="020B0604020202020204" pitchFamily="34" charset="0"/>
              </a:rPr>
              <a:t>251.3</a:t>
            </a:r>
            <a:endParaRPr lang="es-ES_trad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917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96246" cy="1325563"/>
          </a:xfrm>
        </p:spPr>
        <p:txBody>
          <a:bodyPr>
            <a:normAutofit/>
          </a:bodyPr>
          <a:lstStyle/>
          <a:p>
            <a:r>
              <a:rPr lang="en-US" dirty="0" smtClean="0">
                <a:latin typeface="Arial" panose="020B0604020202020204" pitchFamily="34" charset="0"/>
                <a:cs typeface="Arial" panose="020B0604020202020204" pitchFamily="34" charset="0"/>
              </a:rPr>
              <a:t>Starting on the right foot is also to:</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600" dirty="0" smtClean="0">
                <a:latin typeface="Arial" panose="020B0604020202020204" pitchFamily="34" charset="0"/>
                <a:cs typeface="Arial" panose="020B0604020202020204" pitchFamily="34" charset="0"/>
              </a:rPr>
              <a:t>Take care of our physical body which is the temple of the Holy Spirit. </a:t>
            </a:r>
          </a:p>
          <a:p>
            <a:pPr marL="0" indent="0">
              <a:buNone/>
            </a:pPr>
            <a:r>
              <a:rPr lang="en-US" sz="3600" dirty="0" smtClean="0">
                <a:latin typeface="Arial" panose="020B0604020202020204" pitchFamily="34" charset="0"/>
                <a:cs typeface="Arial" panose="020B0604020202020204" pitchFamily="34" charset="0"/>
              </a:rPr>
              <a:t>1 </a:t>
            </a:r>
            <a:r>
              <a:rPr lang="en-US" sz="3600" dirty="0">
                <a:latin typeface="Arial" panose="020B0604020202020204" pitchFamily="34" charset="0"/>
                <a:cs typeface="Arial" panose="020B0604020202020204" pitchFamily="34" charset="0"/>
              </a:rPr>
              <a:t>Corinthians 6:19</a:t>
            </a:r>
          </a:p>
          <a:p>
            <a:pPr marL="0" indent="0">
              <a:buNone/>
            </a:pPr>
            <a:r>
              <a:rPr lang="es-ES_tradnl" sz="3600" i="1" dirty="0" smtClean="0">
                <a:latin typeface="Arial" panose="020B0604020202020204" pitchFamily="34" charset="0"/>
                <a:cs typeface="Arial" panose="020B0604020202020204" pitchFamily="34" charset="0"/>
              </a:rPr>
              <a:t> </a:t>
            </a:r>
            <a:r>
              <a:rPr lang="en-US" sz="3600" b="1" i="1" baseline="30000" dirty="0">
                <a:cs typeface="Arial" panose="020B0604020202020204" pitchFamily="34" charset="0"/>
              </a:rPr>
              <a:t>19 </a:t>
            </a:r>
            <a:r>
              <a:rPr lang="en-US" sz="3600" i="1" dirty="0">
                <a:cs typeface="Arial" panose="020B0604020202020204" pitchFamily="34" charset="0"/>
              </a:rPr>
              <a:t>Or do you not know that your body is the temple of the Holy Spirit who is in you, whom you have from God, and you are not your own?</a:t>
            </a:r>
            <a:endParaRPr lang="es-ES_tradnl" sz="3600" i="1" dirty="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703371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153" y="1505392"/>
            <a:ext cx="8207219" cy="5471480"/>
          </a:xfrm>
          <a:prstGeom prst="rect">
            <a:avLst/>
          </a:prstGeom>
          <a:ln>
            <a:noFill/>
          </a:ln>
          <a:effectLst>
            <a:softEdge rad="112500"/>
          </a:effectLst>
        </p:spPr>
      </p:pic>
      <p:sp>
        <p:nvSpPr>
          <p:cNvPr id="2" name="Title 1"/>
          <p:cNvSpPr>
            <a:spLocks noGrp="1"/>
          </p:cNvSpPr>
          <p:nvPr>
            <p:ph type="title"/>
          </p:nvPr>
        </p:nvSpPr>
        <p:spPr>
          <a:xfrm>
            <a:off x="190931" y="805218"/>
            <a:ext cx="11614382" cy="762910"/>
          </a:xfrm>
        </p:spPr>
        <p:txBody>
          <a:bodyPr>
            <a:noAutofit/>
          </a:bodyPr>
          <a:lstStyle/>
          <a:p>
            <a:r>
              <a:rPr lang="en-US" sz="2800" dirty="0" smtClean="0">
                <a:latin typeface="Arial" panose="020B0604020202020204" pitchFamily="34" charset="0"/>
                <a:cs typeface="Arial" panose="020B0604020202020204" pitchFamily="34" charset="0"/>
              </a:rPr>
              <a:t>Before creation, God already had a plan for us.</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5" name="Title 1"/>
          <p:cNvSpPr txBox="1">
            <a:spLocks/>
          </p:cNvSpPr>
          <p:nvPr/>
        </p:nvSpPr>
        <p:spPr>
          <a:xfrm>
            <a:off x="8134066" y="957618"/>
            <a:ext cx="3537044" cy="59003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_tradnl" sz="2800" dirty="0">
              <a:latin typeface="Arial" panose="020B0604020202020204" pitchFamily="34" charset="0"/>
              <a:cs typeface="Arial" panose="020B0604020202020204" pitchFamily="34" charset="0"/>
            </a:endParaRPr>
          </a:p>
        </p:txBody>
      </p:sp>
      <p:sp>
        <p:nvSpPr>
          <p:cNvPr id="6" name="Rectangle 5"/>
          <p:cNvSpPr/>
          <p:nvPr/>
        </p:nvSpPr>
        <p:spPr>
          <a:xfrm>
            <a:off x="8134066" y="1568128"/>
            <a:ext cx="3930555" cy="5430256"/>
          </a:xfrm>
          <a:prstGeom prst="rect">
            <a:avLst/>
          </a:prstGeom>
        </p:spPr>
        <p:txBody>
          <a:bodyPr wrap="square">
            <a:spAutoFit/>
          </a:bodyPr>
          <a:lstStyle/>
          <a:p>
            <a:pPr>
              <a:lnSpc>
                <a:spcPct val="107000"/>
              </a:lnSpc>
              <a:spcAft>
                <a:spcPts val="800"/>
              </a:spcAft>
            </a:pPr>
            <a:r>
              <a:rPr lang="en-US" sz="2600" dirty="0" smtClean="0">
                <a:latin typeface="Arial" panose="020B0604020202020204" pitchFamily="34" charset="0"/>
                <a:ea typeface="Calibri" panose="020F0502020204030204" pitchFamily="34" charset="0"/>
                <a:cs typeface="Arial" panose="020B0604020202020204" pitchFamily="34" charset="0"/>
              </a:rPr>
              <a:t>Sin came into the garden and interrupted the plan; however, God with His immeasurable love, had a “plan B” in store.</a:t>
            </a:r>
          </a:p>
          <a:p>
            <a:pPr>
              <a:lnSpc>
                <a:spcPct val="107000"/>
              </a:lnSpc>
              <a:spcAft>
                <a:spcPts val="800"/>
              </a:spcAft>
            </a:pPr>
            <a:r>
              <a:rPr lang="en-US" sz="2600" dirty="0" smtClean="0">
                <a:latin typeface="Arial" panose="020B0604020202020204" pitchFamily="34" charset="0"/>
                <a:ea typeface="Calibri" panose="020F0502020204030204" pitchFamily="34" charset="0"/>
                <a:cs typeface="Arial" panose="020B0604020202020204" pitchFamily="34" charset="0"/>
              </a:rPr>
              <a:t>This is the marvelous Plan of Redemption. Where He died on the cross of Calvary so we could have eternal salvation.</a:t>
            </a:r>
          </a:p>
          <a:p>
            <a:pPr>
              <a:lnSpc>
                <a:spcPct val="107000"/>
              </a:lnSpc>
              <a:spcAft>
                <a:spcPts val="800"/>
              </a:spcAft>
            </a:pPr>
            <a:r>
              <a:rPr lang="es-ES_tradnl" sz="2600" dirty="0" smtClean="0">
                <a:latin typeface="Arial" panose="020B0604020202020204" pitchFamily="34" charset="0"/>
                <a:ea typeface="Calibri" panose="020F0502020204030204" pitchFamily="34" charset="0"/>
                <a:cs typeface="Arial" panose="020B0604020202020204" pitchFamily="34" charset="0"/>
              </a:rPr>
              <a:t>(1 </a:t>
            </a:r>
            <a:r>
              <a:rPr lang="es-ES_tradnl" sz="2600" dirty="0">
                <a:latin typeface="Arial" panose="020B0604020202020204" pitchFamily="34" charset="0"/>
                <a:ea typeface="Calibri" panose="020F0502020204030204" pitchFamily="34" charset="0"/>
                <a:cs typeface="Arial" panose="020B0604020202020204" pitchFamily="34" charset="0"/>
              </a:rPr>
              <a:t>Pedro </a:t>
            </a:r>
            <a:r>
              <a:rPr lang="es-ES_tradnl" sz="2600" dirty="0" smtClean="0">
                <a:latin typeface="Arial" panose="020B0604020202020204" pitchFamily="34" charset="0"/>
                <a:ea typeface="Calibri" panose="020F0502020204030204" pitchFamily="34" charset="0"/>
                <a:cs typeface="Arial" panose="020B0604020202020204" pitchFamily="34" charset="0"/>
              </a:rPr>
              <a:t>2:24)</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448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93216"/>
            <a:ext cx="10515600" cy="1325563"/>
          </a:xfrm>
        </p:spPr>
        <p:txBody>
          <a:bodyPr>
            <a:normAutofit/>
          </a:bodyPr>
          <a:lstStyle/>
          <a:p>
            <a:r>
              <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Three basic factors that should not be absent al we care for our bodies.</a:t>
            </a:r>
            <a:endPar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16722" y="2690445"/>
            <a:ext cx="9437077" cy="3486517"/>
          </a:xfrm>
        </p:spPr>
        <p:txBody>
          <a:bodyPr>
            <a:normAutofit/>
          </a:bodyPr>
          <a:lstStyle/>
          <a:p>
            <a:pPr marL="0" indent="0">
              <a:buNone/>
            </a:pPr>
            <a:r>
              <a:rPr lang="es-ES_tradnl" sz="4400" dirty="0" smtClean="0">
                <a:latin typeface="Arial" panose="020B0604020202020204" pitchFamily="34" charset="0"/>
                <a:cs typeface="Arial" panose="020B0604020202020204" pitchFamily="34" charset="0"/>
              </a:rPr>
              <a:t>1. </a:t>
            </a:r>
            <a:r>
              <a:rPr lang="en-US" sz="4400" dirty="0" smtClean="0">
                <a:latin typeface="Arial" panose="020B0604020202020204" pitchFamily="34" charset="0"/>
                <a:cs typeface="Arial" panose="020B0604020202020204" pitchFamily="34" charset="0"/>
              </a:rPr>
              <a:t>Water – Hydrate it</a:t>
            </a:r>
          </a:p>
          <a:p>
            <a:pPr marL="0" indent="0">
              <a:buNone/>
            </a:pPr>
            <a:r>
              <a:rPr lang="en-US" sz="4400" dirty="0" smtClean="0">
                <a:latin typeface="Arial" panose="020B0604020202020204" pitchFamily="34" charset="0"/>
                <a:cs typeface="Arial" panose="020B0604020202020204" pitchFamily="34" charset="0"/>
              </a:rPr>
              <a:t>2. Exercise – Move it</a:t>
            </a:r>
          </a:p>
          <a:p>
            <a:pPr marL="0" indent="0">
              <a:buNone/>
            </a:pPr>
            <a:r>
              <a:rPr lang="en-US" sz="4400" dirty="0" smtClean="0">
                <a:latin typeface="Arial" panose="020B0604020202020204" pitchFamily="34" charset="0"/>
                <a:cs typeface="Arial" panose="020B0604020202020204" pitchFamily="34" charset="0"/>
              </a:rPr>
              <a:t>3. Rest – Give it rest</a:t>
            </a:r>
          </a:p>
          <a:p>
            <a:endParaRPr lang="en-US" sz="4400" dirty="0" smtClean="0">
              <a:latin typeface="Arial" panose="020B0604020202020204" pitchFamily="34" charset="0"/>
              <a:cs typeface="Arial" panose="020B0604020202020204" pitchFamily="34" charset="0"/>
            </a:endParaRPr>
          </a:p>
          <a:p>
            <a:pPr marL="0" indent="0">
              <a:buNone/>
            </a:pPr>
            <a:endParaRPr lang="en-US"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2808509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Water</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
        <p:nvSpPr>
          <p:cNvPr id="3" name="Content Placeholder 2"/>
          <p:cNvSpPr>
            <a:spLocks noGrp="1"/>
          </p:cNvSpPr>
          <p:nvPr>
            <p:ph idx="1"/>
          </p:nvPr>
        </p:nvSpPr>
        <p:spPr>
          <a:xfrm>
            <a:off x="838200" y="1368298"/>
            <a:ext cx="10515600" cy="4351338"/>
          </a:xfrm>
        </p:spPr>
        <p:txBody>
          <a:bodyPr>
            <a:noAutofit/>
          </a:bodyPr>
          <a:lstStyle/>
          <a:p>
            <a:r>
              <a:rPr lang="en-US" sz="3200" dirty="0" smtClean="0">
                <a:latin typeface="Arial" panose="020B0604020202020204" pitchFamily="34" charset="0"/>
                <a:cs typeface="Arial" panose="020B0604020202020204" pitchFamily="34" charset="0"/>
              </a:rPr>
              <a:t>Drinking water is very important for the whole body. It is between 60-70% water, which indicates that our organs needs water to function well.</a:t>
            </a:r>
          </a:p>
          <a:p>
            <a:r>
              <a:rPr lang="en-US" sz="3200" dirty="0" smtClean="0">
                <a:latin typeface="Arial" panose="020B0604020202020204" pitchFamily="34" charset="0"/>
                <a:cs typeface="Arial" panose="020B0604020202020204" pitchFamily="34" charset="0"/>
              </a:rPr>
              <a:t>Water has many functions. It helps in the absorption of the food we eat.</a:t>
            </a:r>
          </a:p>
          <a:p>
            <a:r>
              <a:rPr lang="en-US" altLang="en-US" sz="3200" dirty="0" smtClean="0">
                <a:latin typeface="Arial" panose="020B0604020202020204" pitchFamily="34" charset="0"/>
                <a:cs typeface="Arial" panose="020B0604020202020204" pitchFamily="34" charset="0"/>
              </a:rPr>
              <a:t>It helps in the transportation of nutrients and oxygen to the cells.</a:t>
            </a:r>
          </a:p>
          <a:p>
            <a:r>
              <a:rPr lang="en-US" sz="3200" dirty="0" smtClean="0">
                <a:latin typeface="Arial" panose="020B0604020202020204" pitchFamily="34" charset="0"/>
                <a:cs typeface="Arial" panose="020B0604020202020204" pitchFamily="34" charset="0"/>
              </a:rPr>
              <a:t>It also helps in the elimination of toxins and waste.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277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
        <p:nvSpPr>
          <p:cNvPr id="2" name="Title 1"/>
          <p:cNvSpPr>
            <a:spLocks noGrp="1"/>
          </p:cNvSpPr>
          <p:nvPr>
            <p:ph type="title"/>
          </p:nvPr>
        </p:nvSpPr>
        <p:spPr>
          <a:xfrm>
            <a:off x="838200" y="365125"/>
            <a:ext cx="10515600" cy="750443"/>
          </a:xfrm>
        </p:spPr>
        <p:txBody>
          <a:bodyPr>
            <a:normAutofit/>
          </a:bodyPr>
          <a:lstStyle/>
          <a:p>
            <a:r>
              <a:rPr lang="es-ES_tradnl" sz="3600" dirty="0" smtClean="0">
                <a:latin typeface="Arial" panose="020B0604020202020204" pitchFamily="34" charset="0"/>
                <a:cs typeface="Arial" panose="020B0604020202020204" pitchFamily="34" charset="0"/>
              </a:rPr>
              <a:t>2. </a:t>
            </a:r>
            <a:r>
              <a:rPr lang="en-US" sz="3600" dirty="0" smtClean="0">
                <a:latin typeface="Arial" panose="020B0604020202020204" pitchFamily="34" charset="0"/>
                <a:cs typeface="Arial" panose="020B0604020202020204" pitchFamily="34" charset="0"/>
              </a:rPr>
              <a:t>Exercise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1792" y="1368298"/>
            <a:ext cx="9838944" cy="4351338"/>
          </a:xfrm>
        </p:spPr>
        <p:txBody>
          <a:bodyPr>
            <a:noAutofit/>
          </a:bodyPr>
          <a:lstStyle/>
          <a:p>
            <a:r>
              <a:rPr lang="en-US" dirty="0" smtClean="0">
                <a:latin typeface="Arial" panose="020B0604020202020204" pitchFamily="34" charset="0"/>
                <a:cs typeface="Arial" panose="020B0604020202020204" pitchFamily="34" charset="0"/>
              </a:rPr>
              <a:t>If you want to look good and feel good, </a:t>
            </a:r>
            <a:r>
              <a:rPr lang="en-US" dirty="0" smtClean="0">
                <a:solidFill>
                  <a:srgbClr val="FF0000"/>
                </a:solidFill>
                <a:latin typeface="Arial" panose="020B0604020202020204" pitchFamily="34" charset="0"/>
                <a:cs typeface="Arial" panose="020B0604020202020204" pitchFamily="34" charset="0"/>
              </a:rPr>
              <a:t>move your body. </a:t>
            </a:r>
          </a:p>
          <a:p>
            <a:r>
              <a:rPr lang="en-US" dirty="0" smtClean="0">
                <a:latin typeface="Arial" panose="020B0604020202020204" pitchFamily="34" charset="0"/>
                <a:cs typeface="Arial" panose="020B0604020202020204" pitchFamily="34" charset="0"/>
              </a:rPr>
              <a:t>Exercise can predict longevity. That is how long you can live.</a:t>
            </a:r>
          </a:p>
          <a:p>
            <a:r>
              <a:rPr lang="en-US" dirty="0" smtClean="0">
                <a:latin typeface="Arial" panose="020B0604020202020204" pitchFamily="34" charset="0"/>
                <a:cs typeface="Arial" panose="020B0604020202020204" pitchFamily="34" charset="0"/>
              </a:rPr>
              <a:t> Exercise increase the flow of blood to the brain and helps us to think and concentrate better.</a:t>
            </a:r>
          </a:p>
          <a:p>
            <a:r>
              <a:rPr lang="en-US" dirty="0" smtClean="0">
                <a:latin typeface="Arial" panose="020B0604020202020204" pitchFamily="34" charset="0"/>
                <a:cs typeface="Arial" panose="020B0604020202020204" pitchFamily="34" charset="0"/>
              </a:rPr>
              <a:t>It increases the electrical activity of the nerve cells (neurons) of  the brain. </a:t>
            </a:r>
          </a:p>
          <a:p>
            <a:r>
              <a:rPr lang="en-US" dirty="0" smtClean="0">
                <a:latin typeface="Arial" panose="020B0604020202020204" pitchFamily="34" charset="0"/>
                <a:cs typeface="Arial" panose="020B0604020202020204" pitchFamily="34" charset="0"/>
              </a:rPr>
              <a:t>It strengthens muscles, bones and connective tissues.</a:t>
            </a:r>
          </a:p>
          <a:p>
            <a:r>
              <a:rPr lang="en-US" sz="2500" i="1" dirty="0" smtClean="0">
                <a:solidFill>
                  <a:srgbClr val="FF0000"/>
                </a:solidFill>
                <a:latin typeface="Arial" panose="020B0604020202020204" pitchFamily="34" charset="0"/>
                <a:cs typeface="Arial" panose="020B0604020202020204" pitchFamily="34" charset="0"/>
              </a:rPr>
              <a:t>According to the WHO, many of the Chronic non Communicable  Diseases are associated with the lack of exercise. </a:t>
            </a:r>
          </a:p>
          <a:p>
            <a:endParaRPr lang="en-US" dirty="0" smtClean="0">
              <a:solidFill>
                <a:srgbClr val="FF0000"/>
              </a:solidFill>
              <a:latin typeface="Arial" panose="020B0604020202020204" pitchFamily="34" charset="0"/>
              <a:cs typeface="Arial" panose="020B0604020202020204" pitchFamily="34" charset="0"/>
            </a:endParaRPr>
          </a:p>
          <a:p>
            <a:pPr marL="0" indent="0">
              <a:buNone/>
            </a:pPr>
            <a:r>
              <a:rPr lang="es-ES_tradnl" dirty="0" smtClean="0">
                <a:solidFill>
                  <a:srgbClr val="FF0000"/>
                </a:solidFill>
                <a:latin typeface="Arial" panose="020B0604020202020204" pitchFamily="34" charset="0"/>
                <a:cs typeface="Arial" panose="020B0604020202020204" pitchFamily="34" charset="0"/>
              </a:rPr>
              <a:t>                                                                                                                                                                                                                                                                                                                                                                                                                                                                                                                                                                                                                                                                                                                                                                                                                                                                                                                                                                                                                                                   </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807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6163"/>
          </a:xfrm>
        </p:spPr>
        <p:txBody>
          <a:bodyPr>
            <a:normAutofit/>
          </a:bodyPr>
          <a:lstStyle/>
          <a:p>
            <a:r>
              <a:rPr lang="es-ES_tradnl" sz="3200" dirty="0" smtClean="0">
                <a:latin typeface="Arial" panose="020B0604020202020204" pitchFamily="34" charset="0"/>
                <a:cs typeface="Arial" panose="020B0604020202020204" pitchFamily="34" charset="0"/>
              </a:rPr>
              <a:t>E. G. White</a:t>
            </a:r>
            <a:endParaRPr lang="es-ES_tradnl"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
        <p:nvSpPr>
          <p:cNvPr id="5" name="Content Placeholder 2"/>
          <p:cNvSpPr>
            <a:spLocks noGrp="1"/>
          </p:cNvSpPr>
          <p:nvPr>
            <p:ph idx="1"/>
          </p:nvPr>
        </p:nvSpPr>
        <p:spPr>
          <a:xfrm>
            <a:off x="1092199" y="1806223"/>
            <a:ext cx="9587089" cy="4525963"/>
          </a:xfrm>
        </p:spPr>
        <p:txBody>
          <a:bodyPr>
            <a:normAutofit/>
          </a:bodyPr>
          <a:lstStyle/>
          <a:p>
            <a:r>
              <a:rPr lang="en-US" sz="3600" dirty="0">
                <a:solidFill>
                  <a:srgbClr val="C00000"/>
                </a:solidFill>
                <a:latin typeface="Arial" panose="020B0604020202020204" pitchFamily="34" charset="0"/>
                <a:cs typeface="Arial" panose="020B0604020202020204" pitchFamily="34" charset="0"/>
              </a:rPr>
              <a:t>Inactivity is a fruitful cause of disease. </a:t>
            </a:r>
            <a:r>
              <a:rPr lang="en-US" sz="3600" dirty="0">
                <a:latin typeface="Arial" panose="020B0604020202020204" pitchFamily="34" charset="0"/>
                <a:cs typeface="Arial" panose="020B0604020202020204" pitchFamily="34" charset="0"/>
              </a:rPr>
              <a:t>Exercise quickens and equalizes the circulation of the blood, but in idleness the blood does not circulate freely, and the changes in it, so necessary to life and health, do not take place. MH 238.1</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771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8835"/>
          </a:xfrm>
        </p:spPr>
        <p:txBody>
          <a:bodyPr>
            <a:normAutofit/>
          </a:bodyPr>
          <a:lstStyle/>
          <a:p>
            <a:r>
              <a:rPr lang="en-US" sz="3600" dirty="0" smtClean="0">
                <a:latin typeface="Arial" panose="020B0604020202020204" pitchFamily="34" charset="0"/>
                <a:cs typeface="Arial" panose="020B0604020202020204" pitchFamily="34" charset="0"/>
              </a:rPr>
              <a:t>Adequate Rest</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
        <p:nvSpPr>
          <p:cNvPr id="3" name="Content Placeholder 2"/>
          <p:cNvSpPr>
            <a:spLocks noGrp="1"/>
          </p:cNvSpPr>
          <p:nvPr>
            <p:ph idx="1"/>
          </p:nvPr>
        </p:nvSpPr>
        <p:spPr>
          <a:xfrm>
            <a:off x="759151" y="1132764"/>
            <a:ext cx="10134600" cy="5486400"/>
          </a:xfrm>
        </p:spPr>
        <p:txBody>
          <a:bodyPr>
            <a:noAutofit/>
          </a:bodyPr>
          <a:lstStyle/>
          <a:p>
            <a:pPr>
              <a:defRPr/>
            </a:pPr>
            <a:r>
              <a:rPr lang="en-US" altLang="en-US" sz="3200" dirty="0" smtClean="0">
                <a:latin typeface="Arial" panose="020B0604020202020204" pitchFamily="34" charset="0"/>
                <a:cs typeface="Arial" panose="020B0604020202020204" pitchFamily="34" charset="0"/>
              </a:rPr>
              <a:t>Rest is the halting of all physical and mental activity voluntarily. It is indispensable for the health of the human body.</a:t>
            </a:r>
          </a:p>
          <a:p>
            <a:pPr>
              <a:defRPr/>
            </a:pPr>
            <a:r>
              <a:rPr lang="en-US" altLang="en-US" sz="3200" dirty="0" smtClean="0">
                <a:latin typeface="Arial" panose="020B0604020202020204" pitchFamily="34" charset="0"/>
                <a:cs typeface="Arial" panose="020B0604020202020204" pitchFamily="34" charset="0"/>
              </a:rPr>
              <a:t>Resting and sleeping are two different activities. However the most effective mechanism that the human body uses to rest is sleep.</a:t>
            </a:r>
          </a:p>
          <a:p>
            <a:pPr>
              <a:defRPr/>
            </a:pPr>
            <a:r>
              <a:rPr lang="en-US" altLang="en-US" sz="3200" dirty="0" smtClean="0">
                <a:latin typeface="Arial" panose="020B0604020202020204" pitchFamily="34" charset="0"/>
                <a:cs typeface="Arial" panose="020B0604020202020204" pitchFamily="34" charset="0"/>
              </a:rPr>
              <a:t>Lack of sleep affects the immune system, it weakens the natural defenses and permits pathogens to enter the body thus increasing the incidence of colds.</a:t>
            </a:r>
            <a:endParaRPr lang="en-US" sz="3200" dirty="0" smtClean="0">
              <a:latin typeface="Arial" panose="020B0604020202020204" pitchFamily="34" charset="0"/>
              <a:cs typeface="Arial" panose="020B0604020202020204" pitchFamily="34" charset="0"/>
            </a:endParaRPr>
          </a:p>
          <a:p>
            <a:pPr>
              <a:defRPr/>
            </a:pPr>
            <a:r>
              <a:rPr lang="en-US" sz="3200" dirty="0" smtClean="0">
                <a:latin typeface="Arial" panose="020B0604020202020204" pitchFamily="34" charset="0"/>
                <a:cs typeface="Arial" panose="020B0604020202020204" pitchFamily="34" charset="0"/>
              </a:rPr>
              <a:t>Lack of rest diminishes motor and neurological skills that affects coordination and learning. </a:t>
            </a:r>
            <a:br>
              <a:rPr lang="en-US" sz="3200" dirty="0" smtClean="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pPr>
              <a:defRPr/>
            </a:pPr>
            <a:endParaRPr lang="es-ES" altLang="en-US" sz="3200" dirty="0">
              <a:latin typeface="Arial" panose="020B0604020202020204" pitchFamily="34" charset="0"/>
              <a:cs typeface="Arial" panose="020B0604020202020204" pitchFamily="34" charset="0"/>
            </a:endParaRPr>
          </a:p>
          <a:p>
            <a:pPr marL="0" indent="0">
              <a:buNone/>
              <a:defRPr/>
            </a:pPr>
            <a:endParaRPr lang="es-E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40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352"/>
            <a:ext cx="3176016" cy="621792"/>
          </a:xfrm>
        </p:spPr>
        <p:txBody>
          <a:bodyPr>
            <a:normAutofit/>
          </a:bodyPr>
          <a:lstStyle/>
          <a:p>
            <a:r>
              <a:rPr lang="es-ES_tradnl" sz="3600" dirty="0">
                <a:latin typeface="Arial" panose="020B0604020202020204" pitchFamily="34" charset="0"/>
                <a:cs typeface="Arial" panose="020B0604020202020204" pitchFamily="34" charset="0"/>
              </a:rPr>
              <a:t>E. G. White</a:t>
            </a:r>
            <a:endParaRPr lang="es-ES_tradnl" sz="3600" dirty="0"/>
          </a:p>
        </p:txBody>
      </p:sp>
      <p:sp>
        <p:nvSpPr>
          <p:cNvPr id="3" name="Content Placeholder 2"/>
          <p:cNvSpPr>
            <a:spLocks noGrp="1"/>
          </p:cNvSpPr>
          <p:nvPr>
            <p:ph idx="1"/>
          </p:nvPr>
        </p:nvSpPr>
        <p:spPr>
          <a:xfrm>
            <a:off x="1121664" y="1610805"/>
            <a:ext cx="9147048" cy="4108831"/>
          </a:xfrm>
        </p:spPr>
        <p:txBody>
          <a:bodyPr>
            <a:noAutofit/>
          </a:bodyPr>
          <a:lstStyle/>
          <a:p>
            <a:pPr fontAlgn="base"/>
            <a:r>
              <a:rPr lang="en-US" sz="4000" dirty="0">
                <a:latin typeface="Arial" panose="020B0604020202020204" pitchFamily="34" charset="0"/>
                <a:cs typeface="Arial" panose="020B0604020202020204" pitchFamily="34" charset="0"/>
              </a:rPr>
              <a:t>Give the weary brain a rest. Unseasonable hours are destructive to the physical, the mental, and the moral powers. If the brain were given proper periods of rest, the thoughts would be clear and sharp, and business would be </a:t>
            </a:r>
            <a:r>
              <a:rPr lang="en-US" sz="4000" dirty="0" smtClean="0">
                <a:latin typeface="Arial" panose="020B0604020202020204" pitchFamily="34" charset="0"/>
                <a:cs typeface="Arial" panose="020B0604020202020204" pitchFamily="34" charset="0"/>
              </a:rPr>
              <a:t>expedited. 3TT </a:t>
            </a:r>
            <a:r>
              <a:rPr lang="en-US" sz="4000" dirty="0">
                <a:latin typeface="Arial" panose="020B0604020202020204" pitchFamily="34" charset="0"/>
                <a:cs typeface="Arial" panose="020B0604020202020204" pitchFamily="34" charset="0"/>
              </a:rPr>
              <a:t>196.2</a:t>
            </a:r>
            <a:endParaRPr lang="es-ES_tradnl"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3643381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
        <p:nvSpPr>
          <p:cNvPr id="5" name="Content Placeholder 2"/>
          <p:cNvSpPr>
            <a:spLocks noGrp="1"/>
          </p:cNvSpPr>
          <p:nvPr>
            <p:ph idx="1"/>
          </p:nvPr>
        </p:nvSpPr>
        <p:spPr>
          <a:xfrm>
            <a:off x="627796" y="914401"/>
            <a:ext cx="9785446" cy="5234691"/>
          </a:xfrm>
        </p:spPr>
        <p:txBody>
          <a:bodyPr>
            <a:noAutofit/>
          </a:bodyPr>
          <a:lstStyle/>
          <a:p>
            <a:pPr marL="0" indent="0" eaLnBrk="1" hangingPunct="1">
              <a:buFontTx/>
              <a:buNone/>
              <a:defRPr/>
            </a:pPr>
            <a:r>
              <a:rPr lang="en-US" sz="3600" dirty="0" smtClean="0">
                <a:latin typeface="Arial" panose="020B0604020202020204" pitchFamily="34" charset="0"/>
                <a:cs typeface="Arial" panose="020B0604020202020204" pitchFamily="34" charset="0"/>
              </a:rPr>
              <a:t>Following these simple steps in our lives we can focus on integral health.</a:t>
            </a:r>
          </a:p>
          <a:p>
            <a:pPr marL="0" indent="0" eaLnBrk="1" hangingPunct="1">
              <a:buFontTx/>
              <a:buNone/>
              <a:defRPr/>
            </a:pPr>
            <a:r>
              <a:rPr lang="en-US" sz="3600" dirty="0" smtClean="0">
                <a:latin typeface="Arial" panose="020B0604020202020204" pitchFamily="34" charset="0"/>
                <a:cs typeface="Arial" panose="020B0604020202020204" pitchFamily="34" charset="0"/>
              </a:rPr>
              <a:t>Starting on the right foot will permit us to:</a:t>
            </a:r>
          </a:p>
          <a:p>
            <a:pPr marL="0" indent="0" eaLnBrk="1" hangingPunct="1">
              <a:buFontTx/>
              <a:buNone/>
              <a:defRPr/>
            </a:pPr>
            <a:endParaRPr lang="en-US" sz="3600" dirty="0" smtClean="0">
              <a:latin typeface="Arial" panose="020B0604020202020204" pitchFamily="34" charset="0"/>
              <a:cs typeface="Arial" panose="020B0604020202020204" pitchFamily="34" charset="0"/>
            </a:endParaRPr>
          </a:p>
          <a:p>
            <a:pPr lvl="1">
              <a:buFont typeface="Wingdings" panose="05000000000000000000" pitchFamily="2" charset="2"/>
              <a:buChar char="ü"/>
              <a:defRPr/>
            </a:pPr>
            <a:r>
              <a:rPr lang="en-US" sz="3600" dirty="0" smtClean="0">
                <a:latin typeface="Arial" panose="020B0604020202020204" pitchFamily="34" charset="0"/>
                <a:cs typeface="Arial" panose="020B0604020202020204" pitchFamily="34" charset="0"/>
              </a:rPr>
              <a:t>Develop and intimate relationship with God</a:t>
            </a:r>
          </a:p>
          <a:p>
            <a:pPr lvl="1">
              <a:buFont typeface="Wingdings" panose="05000000000000000000" pitchFamily="2" charset="2"/>
              <a:buChar char="ü"/>
              <a:defRPr/>
            </a:pPr>
            <a:r>
              <a:rPr lang="en-US" sz="3600" dirty="0" smtClean="0">
                <a:latin typeface="Arial" panose="020B0604020202020204" pitchFamily="34" charset="0"/>
                <a:cs typeface="Arial" panose="020B0604020202020204" pitchFamily="34" charset="0"/>
              </a:rPr>
              <a:t>Experience a Spiritual Transformation.</a:t>
            </a:r>
          </a:p>
          <a:p>
            <a:pPr lvl="1">
              <a:buFont typeface="Wingdings" panose="05000000000000000000" pitchFamily="2" charset="2"/>
              <a:buChar char="ü"/>
              <a:defRPr/>
            </a:pPr>
            <a:r>
              <a:rPr lang="en-US" sz="3600" dirty="0" smtClean="0">
                <a:latin typeface="Arial" panose="020B0604020202020204" pitchFamily="34" charset="0"/>
                <a:cs typeface="Arial" panose="020B0604020202020204" pitchFamily="34" charset="0"/>
              </a:rPr>
              <a:t>Enjoy a more robust mental health.</a:t>
            </a:r>
          </a:p>
          <a:p>
            <a:pPr lvl="1">
              <a:buFont typeface="Wingdings" panose="05000000000000000000" pitchFamily="2" charset="2"/>
              <a:buChar char="ü"/>
              <a:defRPr/>
            </a:pPr>
            <a:r>
              <a:rPr lang="en-US" sz="3600" dirty="0" smtClean="0">
                <a:latin typeface="Arial" panose="020B0604020202020204" pitchFamily="34" charset="0"/>
                <a:cs typeface="Arial" panose="020B0604020202020204" pitchFamily="34" charset="0"/>
              </a:rPr>
              <a:t>Admirable Physical health.</a:t>
            </a:r>
          </a:p>
        </p:txBody>
      </p:sp>
    </p:spTree>
    <p:extLst>
      <p:ext uri="{BB962C8B-B14F-4D97-AF65-F5344CB8AC3E}">
        <p14:creationId xmlns:p14="http://schemas.microsoft.com/office/powerpoint/2010/main" val="2157285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8910" y="4800017"/>
            <a:ext cx="2353090" cy="2057983"/>
          </a:xfrm>
          <a:prstGeom prst="rect">
            <a:avLst/>
          </a:prstGeom>
          <a:ln>
            <a:noFill/>
          </a:ln>
          <a:effectLst>
            <a:softEdge rad="112500"/>
          </a:effectLst>
        </p:spPr>
      </p:pic>
      <p:sp>
        <p:nvSpPr>
          <p:cNvPr id="3" name="Content Placeholder 2"/>
          <p:cNvSpPr>
            <a:spLocks noGrp="1"/>
          </p:cNvSpPr>
          <p:nvPr>
            <p:ph idx="1"/>
          </p:nvPr>
        </p:nvSpPr>
        <p:spPr>
          <a:xfrm>
            <a:off x="578892" y="1146789"/>
            <a:ext cx="10721453" cy="4351338"/>
          </a:xfrm>
        </p:spPr>
        <p:txBody>
          <a:bodyPr>
            <a:noAutofit/>
          </a:bodyPr>
          <a:lstStyle/>
          <a:p>
            <a:r>
              <a:rPr lang="en-US" sz="3200" dirty="0" smtClean="0">
                <a:latin typeface="Arial" panose="020B0604020202020204" pitchFamily="34" charset="0"/>
                <a:cs typeface="Arial" panose="020B0604020202020204" pitchFamily="34" charset="0"/>
              </a:rPr>
              <a:t>Remember that changes must be made with purpose; not only because we follow the customs of new year resolutions.</a:t>
            </a:r>
          </a:p>
          <a:p>
            <a:r>
              <a:rPr lang="en-US" sz="3200" dirty="0" smtClean="0">
                <a:latin typeface="Arial" panose="020B0604020202020204" pitchFamily="34" charset="0"/>
                <a:cs typeface="Arial" panose="020B0604020202020204" pitchFamily="34" charset="0"/>
              </a:rPr>
              <a:t>Changes must be made little by little for them to be effective and permanent.</a:t>
            </a:r>
          </a:p>
          <a:p>
            <a:r>
              <a:rPr lang="en-US" sz="3200" dirty="0" smtClean="0">
                <a:latin typeface="Arial" panose="020B0604020202020204" pitchFamily="34" charset="0"/>
                <a:cs typeface="Arial" panose="020B0604020202020204" pitchFamily="34" charset="0"/>
              </a:rPr>
              <a:t>Only the power of Christ will give us strength. Let us hold fast to the promise.</a:t>
            </a:r>
          </a:p>
          <a:p>
            <a:pPr marL="0" indent="0">
              <a:buNone/>
            </a:pPr>
            <a:r>
              <a:rPr lang="en-US" sz="3200" dirty="0" smtClean="0">
                <a:latin typeface="Arial" panose="020B0604020202020204" pitchFamily="34" charset="0"/>
                <a:cs typeface="Arial" panose="020B0604020202020204" pitchFamily="34" charset="0"/>
              </a:rPr>
              <a:t>	Philippians  4:13</a:t>
            </a:r>
          </a:p>
          <a:p>
            <a:pPr marL="0" indent="0">
              <a:buNone/>
            </a:pPr>
            <a:r>
              <a:rPr lang="en-US" sz="3200" dirty="0" smtClean="0">
                <a:latin typeface="Arial" panose="020B0604020202020204" pitchFamily="34" charset="0"/>
                <a:cs typeface="Arial" panose="020B0604020202020204" pitchFamily="34" charset="0"/>
              </a:rPr>
              <a:t>“I can do all this through Him who gives me strength ”</a:t>
            </a:r>
          </a:p>
        </p:txBody>
      </p:sp>
    </p:spTree>
    <p:extLst>
      <p:ext uri="{BB962C8B-B14F-4D97-AF65-F5344CB8AC3E}">
        <p14:creationId xmlns:p14="http://schemas.microsoft.com/office/powerpoint/2010/main" val="3889236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
        <p:nvSpPr>
          <p:cNvPr id="2" name="Title 1"/>
          <p:cNvSpPr>
            <a:spLocks noGrp="1"/>
          </p:cNvSpPr>
          <p:nvPr>
            <p:ph type="title"/>
          </p:nvPr>
        </p:nvSpPr>
        <p:spPr>
          <a:xfrm>
            <a:off x="856488" y="940897"/>
            <a:ext cx="10515600" cy="631571"/>
          </a:xfrm>
        </p:spPr>
        <p:txBody>
          <a:bodyPr>
            <a:noAutofit/>
          </a:bodyPr>
          <a:lstStyle/>
          <a:p>
            <a:r>
              <a:rPr lang="en-US" sz="4000" dirty="0" smtClean="0">
                <a:latin typeface="Arial" panose="020B0604020202020204" pitchFamily="34" charset="0"/>
                <a:cs typeface="Arial" panose="020B0604020202020204" pitchFamily="34" charset="0"/>
              </a:rPr>
              <a:t>Conclusion:</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65146" y="1572468"/>
            <a:ext cx="9625266" cy="5376971"/>
          </a:xfrm>
        </p:spPr>
        <p:txBody>
          <a:bodyPr>
            <a:noAutofit/>
          </a:bodyPr>
          <a:lstStyle/>
          <a:p>
            <a:pPr marL="0" indent="0">
              <a:buNone/>
            </a:pPr>
            <a:endParaRPr lang="es-ES_tradnl" sz="4000" dirty="0" smtClean="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Nothing else in this world is so dear to God as His church. He will work with mighty power </a:t>
            </a:r>
            <a:r>
              <a:rPr lang="en-US" sz="4000" dirty="0" smtClean="0">
                <a:latin typeface="Arial" panose="020B0604020202020204" pitchFamily="34" charset="0"/>
                <a:cs typeface="Arial" panose="020B0604020202020204" pitchFamily="34" charset="0"/>
              </a:rPr>
              <a:t>through humble</a:t>
            </a:r>
            <a:r>
              <a:rPr lang="en-US" sz="4000" dirty="0">
                <a:latin typeface="Arial" panose="020B0604020202020204" pitchFamily="34" charset="0"/>
                <a:cs typeface="Arial" panose="020B0604020202020204" pitchFamily="34" charset="0"/>
              </a:rPr>
              <a:t>, faithful men. Christ is saying to you today</a:t>
            </a:r>
            <a:r>
              <a:rPr lang="en-US" sz="4000" dirty="0" smtClean="0">
                <a:latin typeface="Arial" panose="020B0604020202020204" pitchFamily="34" charset="0"/>
                <a:cs typeface="Arial" panose="020B0604020202020204" pitchFamily="34" charset="0"/>
              </a:rPr>
              <a:t>:         </a:t>
            </a:r>
            <a:r>
              <a:rPr lang="en-US" sz="4000" dirty="0" smtClean="0">
                <a:solidFill>
                  <a:srgbClr val="C00000"/>
                </a:solidFill>
                <a:latin typeface="Arial" panose="020B0604020202020204" pitchFamily="34" charset="0"/>
                <a:cs typeface="Arial" panose="020B0604020202020204" pitchFamily="34" charset="0"/>
              </a:rPr>
              <a:t>“</a:t>
            </a:r>
            <a:r>
              <a:rPr lang="en-US" sz="4000" dirty="0">
                <a:solidFill>
                  <a:srgbClr val="C00000"/>
                </a:solidFill>
                <a:latin typeface="Arial" panose="020B0604020202020204" pitchFamily="34" charset="0"/>
                <a:cs typeface="Arial" panose="020B0604020202020204" pitchFamily="34" charset="0"/>
              </a:rPr>
              <a:t>I am with you, co-operating with your faithful, trusting efforts, and giving you precious victories</a:t>
            </a:r>
            <a:r>
              <a:rPr lang="en-US" sz="4000" dirty="0" smtClean="0">
                <a:solidFill>
                  <a:srgbClr val="C00000"/>
                </a:solidFill>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7T </a:t>
            </a:r>
            <a:r>
              <a:rPr lang="en-US" sz="4000" dirty="0">
                <a:latin typeface="Arial" panose="020B0604020202020204" pitchFamily="34" charset="0"/>
                <a:cs typeface="Arial" panose="020B0604020202020204" pitchFamily="34" charset="0"/>
              </a:rPr>
              <a:t>242.3</a:t>
            </a:r>
            <a:endParaRPr lang="es-ES_tradnl"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842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143" y="583489"/>
            <a:ext cx="6081215" cy="1325563"/>
          </a:xfrm>
        </p:spPr>
        <p:txBody>
          <a:bodyPr>
            <a:normAutofit/>
          </a:bodyPr>
          <a:lstStyle/>
          <a:p>
            <a:r>
              <a:rPr lang="es-ES_tradnl" sz="3200" dirty="0" smtClean="0">
                <a:latin typeface="Arial" panose="020B0604020202020204" pitchFamily="34" charset="0"/>
                <a:cs typeface="Arial" panose="020B0604020202020204" pitchFamily="34" charset="0"/>
              </a:rPr>
              <a:t>1 Peter 2: 24 (</a:t>
            </a:r>
            <a:r>
              <a:rPr lang="en-US" sz="2800" dirty="0" smtClean="0">
                <a:latin typeface="Arial" panose="020B0604020202020204" pitchFamily="34" charset="0"/>
                <a:cs typeface="Arial" panose="020B0604020202020204" pitchFamily="34" charset="0"/>
              </a:rPr>
              <a:t>NKJV)</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s-ES_tradnl"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328849" y="2139696"/>
            <a:ext cx="4476464" cy="5038344"/>
          </a:xfrm>
        </p:spPr>
        <p:txBody>
          <a:bodyPr>
            <a:normAutofit/>
          </a:bodyPr>
          <a:lstStyle/>
          <a:p>
            <a:r>
              <a:rPr lang="es-ES" sz="3600" b="1" baseline="30000" dirty="0">
                <a:latin typeface="Arial" panose="020B0604020202020204" pitchFamily="34" charset="0"/>
                <a:cs typeface="Arial" panose="020B0604020202020204" pitchFamily="34" charset="0"/>
              </a:rPr>
              <a:t> </a:t>
            </a:r>
            <a:r>
              <a:rPr lang="en-US" sz="3600" b="1" baseline="30000" dirty="0">
                <a:latin typeface="Arial" panose="020B0604020202020204" pitchFamily="34" charset="0"/>
                <a:cs typeface="Arial" panose="020B0604020202020204" pitchFamily="34" charset="0"/>
              </a:rPr>
              <a:t>24 </a:t>
            </a:r>
            <a:r>
              <a:rPr lang="en-US" sz="3600" dirty="0">
                <a:latin typeface="Arial" panose="020B0604020202020204" pitchFamily="34" charset="0"/>
                <a:cs typeface="Arial" panose="020B0604020202020204" pitchFamily="34" charset="0"/>
              </a:rPr>
              <a:t>who Himself bore our sins in His own body on the tree, that we, having died to sins, might live for </a:t>
            </a:r>
            <a:r>
              <a:rPr lang="en-US" sz="3600" dirty="0" smtClean="0">
                <a:latin typeface="Arial" panose="020B0604020202020204" pitchFamily="34" charset="0"/>
                <a:cs typeface="Arial" panose="020B0604020202020204" pitchFamily="34" charset="0"/>
              </a:rPr>
              <a:t>righteousness by </a:t>
            </a:r>
            <a:r>
              <a:rPr lang="en-US" sz="3600" dirty="0">
                <a:latin typeface="Arial" panose="020B0604020202020204" pitchFamily="34" charset="0"/>
                <a:cs typeface="Arial" panose="020B0604020202020204" pitchFamily="34" charset="0"/>
              </a:rPr>
              <a:t>whose stripes you were healed.</a:t>
            </a:r>
            <a:endParaRPr lang="es-ES_tradnl" sz="3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7606"/>
            <a:ext cx="7160525" cy="5370394"/>
          </a:xfrm>
          <a:prstGeom prst="rect">
            <a:avLst/>
          </a:prstGeom>
          <a:ln>
            <a:noFill/>
          </a:ln>
          <a:effectLst>
            <a:softEdge rad="112500"/>
          </a:effectLst>
        </p:spPr>
      </p:pic>
    </p:spTree>
    <p:extLst>
      <p:ext uri="{BB962C8B-B14F-4D97-AF65-F5344CB8AC3E}">
        <p14:creationId xmlns:p14="http://schemas.microsoft.com/office/powerpoint/2010/main" val="20678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Why start with the right foot?</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338" y="4544705"/>
            <a:ext cx="2519958" cy="2203924"/>
          </a:xfrm>
          <a:prstGeom prst="rect">
            <a:avLst/>
          </a:prstGeom>
          <a:ln>
            <a:noFill/>
          </a:ln>
          <a:effectLst>
            <a:softEdge rad="112500"/>
          </a:effectLst>
        </p:spPr>
      </p:pic>
      <p:sp>
        <p:nvSpPr>
          <p:cNvPr id="3" name="Content Placeholder 2"/>
          <p:cNvSpPr>
            <a:spLocks noGrp="1"/>
          </p:cNvSpPr>
          <p:nvPr>
            <p:ph idx="1"/>
          </p:nvPr>
        </p:nvSpPr>
        <p:spPr>
          <a:xfrm>
            <a:off x="1070212" y="1542197"/>
            <a:ext cx="10025418" cy="5206432"/>
          </a:xfrm>
        </p:spPr>
        <p:txBody>
          <a:bodyPr>
            <a:normAutofit fontScale="92500" lnSpcReduction="10000"/>
          </a:bodyPr>
          <a:lstStyle/>
          <a:p>
            <a:pPr marL="0" indent="0">
              <a:buNone/>
            </a:pPr>
            <a:r>
              <a:rPr lang="en-US" altLang="en-US" sz="3200" dirty="0" smtClean="0">
                <a:latin typeface="Arial" panose="020B0604020202020204" pitchFamily="34" charset="0"/>
                <a:cs typeface="Arial" panose="020B0604020202020204" pitchFamily="34" charset="0"/>
              </a:rPr>
              <a:t>At the beginning of the year, we all make resolutions that are forgotten a few weeks down the road. </a:t>
            </a:r>
          </a:p>
          <a:p>
            <a:pPr marL="0" indent="0">
              <a:buNone/>
            </a:pPr>
            <a:endParaRPr lang="en-US" sz="3200" dirty="0" smtClean="0">
              <a:latin typeface="Arial" panose="020B0604020202020204" pitchFamily="34" charset="0"/>
              <a:cs typeface="Arial" panose="020B0604020202020204" pitchFamily="34" charset="0"/>
            </a:endParaRPr>
          </a:p>
          <a:p>
            <a:pPr marL="0" indent="0">
              <a:buNone/>
            </a:pPr>
            <a:r>
              <a:rPr lang="en-US" sz="3200" dirty="0" smtClean="0">
                <a:latin typeface="Arial" panose="020B0604020202020204" pitchFamily="34" charset="0"/>
                <a:cs typeface="Arial" panose="020B0604020202020204" pitchFamily="34" charset="0"/>
              </a:rPr>
              <a:t>We usually want to:</a:t>
            </a:r>
          </a:p>
          <a:p>
            <a:pPr marL="0" indent="0">
              <a:buNone/>
            </a:pPr>
            <a:r>
              <a:rPr lang="en-US" sz="3200" dirty="0" smtClean="0">
                <a:latin typeface="Arial" panose="020B0604020202020204" pitchFamily="34" charset="0"/>
                <a:cs typeface="Arial" panose="020B0604020202020204" pitchFamily="34" charset="0"/>
              </a:rPr>
              <a:t>	1. Do more exercise</a:t>
            </a:r>
          </a:p>
          <a:p>
            <a:pPr marL="0" indent="0">
              <a:buNone/>
            </a:pPr>
            <a:r>
              <a:rPr lang="en-US" sz="3200" dirty="0" smtClean="0">
                <a:latin typeface="Arial" panose="020B0604020202020204" pitchFamily="34" charset="0"/>
                <a:cs typeface="Arial" panose="020B0604020202020204" pitchFamily="34" charset="0"/>
              </a:rPr>
              <a:t>	2. Eat healthy</a:t>
            </a:r>
          </a:p>
          <a:p>
            <a:pPr marL="0" indent="0">
              <a:buNone/>
            </a:pPr>
            <a:r>
              <a:rPr lang="en-US" sz="3200" dirty="0" smtClean="0">
                <a:latin typeface="Arial" panose="020B0604020202020204" pitchFamily="34" charset="0"/>
                <a:cs typeface="Arial" panose="020B0604020202020204" pitchFamily="34" charset="0"/>
              </a:rPr>
              <a:t>	3. Be positive</a:t>
            </a:r>
          </a:p>
          <a:p>
            <a:pPr marL="0" indent="0">
              <a:buNone/>
            </a:pPr>
            <a:r>
              <a:rPr lang="en-US" sz="3200" dirty="0" smtClean="0">
                <a:latin typeface="Arial" panose="020B0604020202020204" pitchFamily="34" charset="0"/>
                <a:cs typeface="Arial" panose="020B0604020202020204" pitchFamily="34" charset="0"/>
              </a:rPr>
              <a:t>	4. Lose weight</a:t>
            </a:r>
          </a:p>
          <a:p>
            <a:pPr marL="0" indent="0">
              <a:buNone/>
            </a:pPr>
            <a:r>
              <a:rPr lang="en-US" sz="3200" dirty="0" smtClean="0">
                <a:latin typeface="Arial" panose="020B0604020202020204" pitchFamily="34" charset="0"/>
                <a:cs typeface="Arial" panose="020B0604020202020204" pitchFamily="34" charset="0"/>
              </a:rPr>
              <a:t>	5. Do more Bible study</a:t>
            </a:r>
          </a:p>
          <a:p>
            <a:pPr marL="0" indent="0">
              <a:buNone/>
            </a:pPr>
            <a:r>
              <a:rPr lang="en-US" sz="3200" dirty="0" smtClean="0">
                <a:latin typeface="Arial" panose="020B0604020202020204" pitchFamily="34" charset="0"/>
                <a:cs typeface="Arial" panose="020B0604020202020204" pitchFamily="34" charset="0"/>
              </a:rPr>
              <a:t>	6. Save for a </a:t>
            </a:r>
            <a:r>
              <a:rPr lang="en-US" sz="3200" smtClean="0">
                <a:latin typeface="Arial" panose="020B0604020202020204" pitchFamily="34" charset="0"/>
                <a:cs typeface="Arial" panose="020B0604020202020204" pitchFamily="34" charset="0"/>
              </a:rPr>
              <a:t>project, </a:t>
            </a:r>
            <a:r>
              <a:rPr lang="en-US" sz="3200" dirty="0" smtClean="0">
                <a:latin typeface="Arial" panose="020B0604020202020204" pitchFamily="34" charset="0"/>
                <a:cs typeface="Arial" panose="020B0604020202020204" pitchFamily="34" charset="0"/>
              </a:rPr>
              <a:t>etc. etc.</a:t>
            </a:r>
          </a:p>
          <a:p>
            <a:pPr marL="0" indent="0">
              <a:buNone/>
            </a:pPr>
            <a:endParaRPr lang="en-US" altLang="en-US" sz="3200" dirty="0" smtClean="0">
              <a:latin typeface="Arial" panose="020B0604020202020204" pitchFamily="34" charset="0"/>
              <a:cs typeface="Arial" panose="020B0604020202020204" pitchFamily="34" charset="0"/>
            </a:endParaRPr>
          </a:p>
          <a:p>
            <a:pPr marL="0" indent="0">
              <a:buNone/>
            </a:pPr>
            <a:endParaRPr lang="es-ES" altLang="en-US" sz="3200" dirty="0">
              <a:latin typeface="Arial" panose="020B0604020202020204" pitchFamily="34" charset="0"/>
              <a:cs typeface="Arial" panose="020B0604020202020204" pitchFamily="34" charset="0"/>
            </a:endParaRPr>
          </a:p>
          <a:p>
            <a:pPr marL="0" indent="0">
              <a:buNone/>
            </a:pPr>
            <a:endParaRPr lang="es-ES_tradnl"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333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9273"/>
            <a:ext cx="9274791" cy="4351338"/>
          </a:xfrm>
        </p:spPr>
        <p:txBody>
          <a:bodyPr>
            <a:normAutofit/>
          </a:bodyPr>
          <a:lstStyle/>
          <a:p>
            <a:pPr marL="514350" indent="-514350">
              <a:buAutoNum type="alphaLcParenR"/>
            </a:pPr>
            <a:r>
              <a:rPr lang="en-US" altLang="en-US" sz="4000" dirty="0" smtClean="0">
                <a:latin typeface="Arial" panose="020B0604020202020204" pitchFamily="34" charset="0"/>
                <a:cs typeface="Arial" panose="020B0604020202020204" pitchFamily="34" charset="0"/>
              </a:rPr>
              <a:t>This year we must do it differently. Let us start with our right foot; not thinking about what </a:t>
            </a:r>
            <a:r>
              <a:rPr lang="en-US" altLang="en-US" sz="4000" dirty="0">
                <a:latin typeface="Arial" panose="020B0604020202020204" pitchFamily="34" charset="0"/>
                <a:cs typeface="Arial" panose="020B0604020202020204" pitchFamily="34" charset="0"/>
              </a:rPr>
              <a:t> </a:t>
            </a:r>
            <a:r>
              <a:rPr lang="en-US" altLang="en-US" sz="4000" dirty="0" smtClean="0">
                <a:latin typeface="Arial" panose="020B0604020202020204" pitchFamily="34" charset="0"/>
                <a:cs typeface="Arial" panose="020B0604020202020204" pitchFamily="34" charset="0"/>
              </a:rPr>
              <a:t>to stop doing or what to start doing, rather what is it that  we need to modify.</a:t>
            </a:r>
          </a:p>
          <a:p>
            <a:pPr marL="0" indent="0">
              <a:buNone/>
            </a:pPr>
            <a:endParaRPr lang="en-US" alt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1639382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8173" y="1473958"/>
            <a:ext cx="9703558" cy="5139733"/>
          </a:xfrm>
        </p:spPr>
        <p:txBody>
          <a:bodyPr>
            <a:normAutofit/>
          </a:bodyPr>
          <a:lstStyle/>
          <a:p>
            <a:pPr marL="0" indent="0">
              <a:buNone/>
            </a:pPr>
            <a:r>
              <a:rPr lang="es-ES_tradnl" sz="4000" dirty="0" smtClean="0">
                <a:latin typeface="Arial" panose="020B0604020202020204" pitchFamily="34" charset="0"/>
                <a:cs typeface="Arial" panose="020B0604020202020204" pitchFamily="34" charset="0"/>
              </a:rPr>
              <a:t>b) </a:t>
            </a:r>
            <a:r>
              <a:rPr lang="en-US" sz="4000" dirty="0" smtClean="0">
                <a:latin typeface="Arial" panose="020B0604020202020204" pitchFamily="34" charset="0"/>
                <a:cs typeface="Arial" panose="020B0604020202020204" pitchFamily="34" charset="0"/>
              </a:rPr>
              <a:t>Let us begin the year by placing our priorities in the correct order. </a:t>
            </a:r>
          </a:p>
          <a:p>
            <a:pPr marL="0" indent="0">
              <a:buNone/>
            </a:pPr>
            <a:r>
              <a:rPr lang="en-US" sz="4000" dirty="0" smtClean="0">
                <a:latin typeface="Arial" panose="020B0604020202020204" pitchFamily="34" charset="0"/>
                <a:cs typeface="Arial" panose="020B0604020202020204" pitchFamily="34" charset="0"/>
              </a:rPr>
              <a:t>Usually we affirm that we are integral beings created with specific dimensions.  </a:t>
            </a:r>
          </a:p>
          <a:p>
            <a:pPr marL="0" indent="0">
              <a:buNone/>
            </a:pPr>
            <a:r>
              <a:rPr lang="en-US" sz="4000" dirty="0" smtClean="0">
                <a:latin typeface="Arial" panose="020B0604020202020204" pitchFamily="34" charset="0"/>
                <a:cs typeface="Arial" panose="020B0604020202020204" pitchFamily="34" charset="0"/>
              </a:rPr>
              <a:t>		Physical, Mental and Spiritual</a:t>
            </a:r>
          </a:p>
          <a:p>
            <a:pPr marL="0" indent="0">
              <a:buNone/>
            </a:pPr>
            <a:endParaRPr lang="es-ES_tradnl"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2565673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if we start with…</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4400" dirty="0" smtClean="0">
                <a:latin typeface="Arial" panose="020B0604020202020204" pitchFamily="34" charset="0"/>
                <a:cs typeface="Arial" panose="020B0604020202020204" pitchFamily="34" charset="0"/>
              </a:rPr>
              <a:t>A spiritual, mental-emotional and physical transformation, (not necessarily in that order) without preferences to one or another, since we were created with those specific dimensions for our total well-being. </a:t>
            </a:r>
            <a:endParaRPr lang="en-US"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1490093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E.G. White counsels us as follows: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600" dirty="0">
                <a:latin typeface="Arial" panose="020B0604020202020204" pitchFamily="34" charset="0"/>
                <a:cs typeface="Arial" panose="020B0604020202020204" pitchFamily="34" charset="0"/>
              </a:rPr>
              <a:t>Let us place ourselves in right relation to Him who has loved us with amazing love. Let us avail ourselves of the means provided for us that we may be </a:t>
            </a:r>
            <a:r>
              <a:rPr lang="en-US" sz="3600" dirty="0">
                <a:solidFill>
                  <a:srgbClr val="FF0000"/>
                </a:solidFill>
                <a:latin typeface="Arial" panose="020B0604020202020204" pitchFamily="34" charset="0"/>
                <a:cs typeface="Arial" panose="020B0604020202020204" pitchFamily="34" charset="0"/>
              </a:rPr>
              <a:t>transformed</a:t>
            </a:r>
            <a:r>
              <a:rPr lang="en-US" sz="3600" dirty="0">
                <a:latin typeface="Arial" panose="020B0604020202020204" pitchFamily="34" charset="0"/>
                <a:cs typeface="Arial" panose="020B0604020202020204" pitchFamily="34" charset="0"/>
              </a:rPr>
              <a:t> into His likeness, and be restored to fellowship with the ministering angels, to harmony and communion with the Father and the Son. </a:t>
            </a:r>
            <a:r>
              <a:rPr lang="en-US" sz="3600" dirty="0" smtClean="0">
                <a:latin typeface="Arial" panose="020B0604020202020204" pitchFamily="34" charset="0"/>
                <a:cs typeface="Arial" panose="020B0604020202020204" pitchFamily="34" charset="0"/>
              </a:rPr>
              <a:t>Steps to Christ 22</a:t>
            </a:r>
            <a:r>
              <a:rPr lang="en-US" sz="3600" dirty="0">
                <a:latin typeface="Arial" panose="020B0604020202020204" pitchFamily="34" charset="0"/>
                <a:cs typeface="Arial" panose="020B0604020202020204" pitchFamily="34" charset="0"/>
              </a:rPr>
              <a:t>.</a:t>
            </a:r>
            <a:endParaRPr lang="es-ES_tradnl"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856017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3676" y="1579965"/>
            <a:ext cx="9838111" cy="4351338"/>
          </a:xfrm>
        </p:spPr>
        <p:txBody>
          <a:bodyPr>
            <a:normAutofit/>
          </a:bodyPr>
          <a:lstStyle/>
          <a:p>
            <a:r>
              <a:rPr lang="en-US" sz="4000" dirty="0" smtClean="0">
                <a:latin typeface="Arial" panose="020B0604020202020204" pitchFamily="34" charset="0"/>
                <a:cs typeface="Arial" panose="020B0604020202020204" pitchFamily="34" charset="0"/>
              </a:rPr>
              <a:t>Only through a close and constant relationship with God we will gain a transformation in our lives.</a:t>
            </a:r>
          </a:p>
          <a:p>
            <a:pPr marL="0" indent="0">
              <a:buNone/>
            </a:pPr>
            <a:r>
              <a:rPr lang="en-US" sz="4000" dirty="0" smtClean="0">
                <a:latin typeface="Arial" panose="020B0604020202020204" pitchFamily="34" charset="0"/>
                <a:cs typeface="Arial" panose="020B0604020202020204" pitchFamily="34" charset="0"/>
              </a:rPr>
              <a:t>Let me share with you a quote from Mrs. E. G. White.</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206" y="4690645"/>
            <a:ext cx="2353090" cy="2057983"/>
          </a:xfrm>
          <a:prstGeom prst="rect">
            <a:avLst/>
          </a:prstGeom>
          <a:ln>
            <a:noFill/>
          </a:ln>
          <a:effectLst>
            <a:softEdge rad="112500"/>
          </a:effectLst>
        </p:spPr>
      </p:pic>
    </p:spTree>
    <p:extLst>
      <p:ext uri="{BB962C8B-B14F-4D97-AF65-F5344CB8AC3E}">
        <p14:creationId xmlns:p14="http://schemas.microsoft.com/office/powerpoint/2010/main" val="459984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4670</TotalTime>
  <Words>1652</Words>
  <Application>Microsoft Office PowerPoint</Application>
  <PresentationFormat>Widescreen</PresentationFormat>
  <Paragraphs>114</Paragraphs>
  <Slides>28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START WITH THE RIGHT FOOT</vt:lpstr>
      <vt:lpstr>Before creation, God already had a plan for us. </vt:lpstr>
      <vt:lpstr>1 Peter 2: 24 (NKJV) </vt:lpstr>
      <vt:lpstr>Why start with the right foot?</vt:lpstr>
      <vt:lpstr>PowerPoint Presentation</vt:lpstr>
      <vt:lpstr>PowerPoint Presentation</vt:lpstr>
      <vt:lpstr>What if we start with…</vt:lpstr>
      <vt:lpstr>E.G. White counsels us as follows:</vt:lpstr>
      <vt:lpstr>PowerPoint Presentation</vt:lpstr>
      <vt:lpstr>PowerPoint Presentation</vt:lpstr>
      <vt:lpstr>PowerPoint Presentation</vt:lpstr>
      <vt:lpstr>PowerPoint Presentation</vt:lpstr>
      <vt:lpstr>PowerPoint Presentation</vt:lpstr>
      <vt:lpstr>PowerPoint Presentation</vt:lpstr>
      <vt:lpstr>E. G. White</vt:lpstr>
      <vt:lpstr>E.G. White</vt:lpstr>
      <vt:lpstr>As we start this year on the right foot…</vt:lpstr>
      <vt:lpstr>E. G. White</vt:lpstr>
      <vt:lpstr>Starting on the right foot is also to:</vt:lpstr>
      <vt:lpstr>Three basic factors that should not be absent al we care for our bodies.</vt:lpstr>
      <vt:lpstr>1. Water</vt:lpstr>
      <vt:lpstr>2. Exercise</vt:lpstr>
      <vt:lpstr>E. G. White</vt:lpstr>
      <vt:lpstr>Adequate Rest</vt:lpstr>
      <vt:lpstr>E. G. White</vt:lpstr>
      <vt:lpstr>PowerPoint Presentation</vt:lpstr>
      <vt:lpstr>PowerPoint Presentation</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Lidia Belkis Archbold</dc:creator>
  <cp:lastModifiedBy>Lidia Belkis Archbold</cp:lastModifiedBy>
  <cp:revision>93</cp:revision>
  <dcterms:created xsi:type="dcterms:W3CDTF">2016-11-30T16:10:08Z</dcterms:created>
  <dcterms:modified xsi:type="dcterms:W3CDTF">2016-12-07T16:38:30Z</dcterms:modified>
</cp:coreProperties>
</file>