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1" r:id="rId2"/>
    <p:sldMasterId id="2147483687" r:id="rId3"/>
  </p:sldMasterIdLst>
  <p:notesMasterIdLst>
    <p:notesMasterId r:id="rId31"/>
  </p:notesMasterIdLst>
  <p:handoutMasterIdLst>
    <p:handoutMasterId r:id="rId32"/>
  </p:handoutMasterIdLst>
  <p:sldIdLst>
    <p:sldId id="256" r:id="rId4"/>
    <p:sldId id="258" r:id="rId5"/>
    <p:sldId id="291" r:id="rId6"/>
    <p:sldId id="292" r:id="rId7"/>
    <p:sldId id="320" r:id="rId8"/>
    <p:sldId id="321" r:id="rId9"/>
    <p:sldId id="322" r:id="rId10"/>
    <p:sldId id="305" r:id="rId11"/>
    <p:sldId id="295" r:id="rId12"/>
    <p:sldId id="294" r:id="rId13"/>
    <p:sldId id="288" r:id="rId14"/>
    <p:sldId id="296" r:id="rId15"/>
    <p:sldId id="319" r:id="rId16"/>
    <p:sldId id="298" r:id="rId17"/>
    <p:sldId id="299" r:id="rId18"/>
    <p:sldId id="293" r:id="rId19"/>
    <p:sldId id="260" r:id="rId20"/>
    <p:sldId id="304" r:id="rId21"/>
    <p:sldId id="262" r:id="rId22"/>
    <p:sldId id="263" r:id="rId23"/>
    <p:sldId id="314" r:id="rId24"/>
    <p:sldId id="313" r:id="rId25"/>
    <p:sldId id="316" r:id="rId26"/>
    <p:sldId id="317" r:id="rId27"/>
    <p:sldId id="318" r:id="rId28"/>
    <p:sldId id="280" r:id="rId29"/>
    <p:sldId id="279" r:id="rId30"/>
  </p:sldIdLst>
  <p:sldSz cx="9144000" cy="6858000" type="screen4x3"/>
  <p:notesSz cx="6858000" cy="9144000"/>
  <p:embeddedFontLst>
    <p:embeddedFont>
      <p:font typeface="Perpetua" panose="02020502060401020303" pitchFamily="18"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맑은 고딕" panose="020B0503020000020004" pitchFamily="34" charset="-127"/>
      <p:regular r:id="rId41"/>
      <p:bold r:id="rId42"/>
    </p:embeddedFont>
    <p:embeddedFont>
      <p:font typeface="Corbel" panose="020B0503020204020204" pitchFamily="34" charset="0"/>
      <p:regular r:id="rId43"/>
      <p:bold r:id="rId44"/>
      <p:italic r:id="rId45"/>
      <p:boldItalic r:id="rId46"/>
    </p:embeddedFont>
    <p:embeddedFont>
      <p:font typeface="Arial Unicode MS" panose="020B0604020202020204" pitchFamily="34" charset="-128"/>
      <p:regular r:id="rId47"/>
    </p:embeddedFont>
    <p:embeddedFont>
      <p:font typeface="Century Gothic" panose="020B0502020202020204" pitchFamily="3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Wingdings 3" panose="05040102010807070707" pitchFamily="18" charset="2"/>
      <p:regular r:id="rId56"/>
    </p:embeddedFont>
    <p:embeddedFont>
      <p:font typeface="Script MT Bold" panose="03040602040607080904" pitchFamily="66" charset="0"/>
      <p:bold r:id="rId57"/>
    </p:embeddedFont>
    <p:embeddedFont>
      <p:font typeface="Wingdings 2" panose="05020102010507070707" pitchFamily="18" charset="2"/>
      <p:regular r:id="rId58"/>
    </p:embeddedFont>
    <p:embeddedFont>
      <p:font typeface="Consolas" panose="020B0609020204030204" pitchFamily="49"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94F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1" autoAdjust="0"/>
    <p:restoredTop sz="94650" autoAdjust="0"/>
  </p:normalViewPr>
  <p:slideViewPr>
    <p:cSldViewPr>
      <p:cViewPr>
        <p:scale>
          <a:sx n="100" d="100"/>
          <a:sy n="100" d="100"/>
        </p:scale>
        <p:origin x="-1224" y="-24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17A0A-2732-4A64-8DDA-0A6C9543F01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45AC9F7-164D-497C-8D86-51136E3B62E9}">
      <dgm:prSet phldrT="[Text]"/>
      <dgm:spPr/>
      <dgm:t>
        <a:bodyPr/>
        <a:lstStyle/>
        <a:p>
          <a:r>
            <a:rPr lang="en-US" dirty="0" smtClean="0"/>
            <a:t>Organizational Structure</a:t>
          </a:r>
          <a:endParaRPr lang="en-US" dirty="0"/>
        </a:p>
      </dgm:t>
    </dgm:pt>
    <dgm:pt modelId="{C4B0B983-ADC1-49C1-9702-598C7B07F1F3}" type="parTrans" cxnId="{211E9FF9-DE57-4332-BC65-DCB29FD7075F}">
      <dgm:prSet/>
      <dgm:spPr/>
      <dgm:t>
        <a:bodyPr/>
        <a:lstStyle/>
        <a:p>
          <a:endParaRPr lang="en-US"/>
        </a:p>
      </dgm:t>
    </dgm:pt>
    <dgm:pt modelId="{A72A54A2-5F98-4C8C-AC10-20EF7D8C50C6}" type="sibTrans" cxnId="{211E9FF9-DE57-4332-BC65-DCB29FD7075F}">
      <dgm:prSet/>
      <dgm:spPr/>
      <dgm:t>
        <a:bodyPr/>
        <a:lstStyle/>
        <a:p>
          <a:endParaRPr lang="en-US"/>
        </a:p>
      </dgm:t>
    </dgm:pt>
    <dgm:pt modelId="{16639A5B-E86E-4418-9A27-AEF70F8570E7}">
      <dgm:prSet phldrT="[Text]"/>
      <dgm:spPr/>
      <dgm:t>
        <a:bodyPr/>
        <a:lstStyle/>
        <a:p>
          <a:r>
            <a:rPr lang="en-US" dirty="0" smtClean="0"/>
            <a:t>Operating Principles</a:t>
          </a:r>
          <a:endParaRPr lang="en-US" dirty="0"/>
        </a:p>
      </dgm:t>
    </dgm:pt>
    <dgm:pt modelId="{A39BFAF6-2A81-4498-85A1-FDD56B038E29}" type="parTrans" cxnId="{564404CC-E8FB-409D-BA12-4DF21700A84E}">
      <dgm:prSet/>
      <dgm:spPr/>
      <dgm:t>
        <a:bodyPr/>
        <a:lstStyle/>
        <a:p>
          <a:endParaRPr lang="en-US"/>
        </a:p>
      </dgm:t>
    </dgm:pt>
    <dgm:pt modelId="{CD5EA126-F99E-48A0-96FB-72685B33B8E3}" type="sibTrans" cxnId="{564404CC-E8FB-409D-BA12-4DF21700A84E}">
      <dgm:prSet/>
      <dgm:spPr/>
      <dgm:t>
        <a:bodyPr/>
        <a:lstStyle/>
        <a:p>
          <a:endParaRPr lang="en-US"/>
        </a:p>
      </dgm:t>
    </dgm:pt>
    <dgm:pt modelId="{0B4C8AB4-4C2E-4D36-B56A-57C4308282B0}">
      <dgm:prSet phldrT="[Text]"/>
      <dgm:spPr/>
      <dgm:t>
        <a:bodyPr/>
        <a:lstStyle/>
        <a:p>
          <a:r>
            <a:rPr lang="en-US" dirty="0" smtClean="0"/>
            <a:t>Procedures and Practices</a:t>
          </a:r>
          <a:endParaRPr lang="en-US" dirty="0"/>
        </a:p>
      </dgm:t>
    </dgm:pt>
    <dgm:pt modelId="{14CC9DD8-6F99-48F1-8777-57D5BAFE1DE8}" type="parTrans" cxnId="{4326B42A-BA4D-43F5-9D83-1A65A063E588}">
      <dgm:prSet/>
      <dgm:spPr/>
      <dgm:t>
        <a:bodyPr/>
        <a:lstStyle/>
        <a:p>
          <a:endParaRPr lang="en-US"/>
        </a:p>
      </dgm:t>
    </dgm:pt>
    <dgm:pt modelId="{BD83EEAF-CFA4-445E-A2B9-BC1112C0B927}" type="sibTrans" cxnId="{4326B42A-BA4D-43F5-9D83-1A65A063E588}">
      <dgm:prSet/>
      <dgm:spPr/>
      <dgm:t>
        <a:bodyPr/>
        <a:lstStyle/>
        <a:p>
          <a:endParaRPr lang="en-US"/>
        </a:p>
      </dgm:t>
    </dgm:pt>
    <dgm:pt modelId="{DF174E1A-7F5A-4ED1-9161-22C729025590}" type="pres">
      <dgm:prSet presAssocID="{3F017A0A-2732-4A64-8DDA-0A6C9543F010}" presName="linear" presStyleCnt="0">
        <dgm:presLayoutVars>
          <dgm:dir/>
          <dgm:animLvl val="lvl"/>
          <dgm:resizeHandles val="exact"/>
        </dgm:presLayoutVars>
      </dgm:prSet>
      <dgm:spPr/>
      <dgm:t>
        <a:bodyPr/>
        <a:lstStyle/>
        <a:p>
          <a:endParaRPr lang="en-US"/>
        </a:p>
      </dgm:t>
    </dgm:pt>
    <dgm:pt modelId="{E799FC9E-205E-480D-BB2B-2F74AB02228B}" type="pres">
      <dgm:prSet presAssocID="{345AC9F7-164D-497C-8D86-51136E3B62E9}" presName="parentLin" presStyleCnt="0"/>
      <dgm:spPr/>
      <dgm:t>
        <a:bodyPr/>
        <a:lstStyle/>
        <a:p>
          <a:endParaRPr lang="en-US"/>
        </a:p>
      </dgm:t>
    </dgm:pt>
    <dgm:pt modelId="{17236D18-12A8-40FA-8598-CCF4C21C81F5}" type="pres">
      <dgm:prSet presAssocID="{345AC9F7-164D-497C-8D86-51136E3B62E9}" presName="parentLeftMargin" presStyleLbl="node1" presStyleIdx="0" presStyleCnt="3"/>
      <dgm:spPr/>
      <dgm:t>
        <a:bodyPr/>
        <a:lstStyle/>
        <a:p>
          <a:endParaRPr lang="en-US"/>
        </a:p>
      </dgm:t>
    </dgm:pt>
    <dgm:pt modelId="{F84F1CB3-2060-4AE1-B267-C57BE9488E22}" type="pres">
      <dgm:prSet presAssocID="{345AC9F7-164D-497C-8D86-51136E3B62E9}" presName="parentText" presStyleLbl="node1" presStyleIdx="0" presStyleCnt="3">
        <dgm:presLayoutVars>
          <dgm:chMax val="0"/>
          <dgm:bulletEnabled val="1"/>
        </dgm:presLayoutVars>
      </dgm:prSet>
      <dgm:spPr/>
      <dgm:t>
        <a:bodyPr/>
        <a:lstStyle/>
        <a:p>
          <a:endParaRPr lang="en-US"/>
        </a:p>
      </dgm:t>
    </dgm:pt>
    <dgm:pt modelId="{0F992927-70BD-43C5-8B98-96D60331C103}" type="pres">
      <dgm:prSet presAssocID="{345AC9F7-164D-497C-8D86-51136E3B62E9}" presName="negativeSpace" presStyleCnt="0"/>
      <dgm:spPr/>
      <dgm:t>
        <a:bodyPr/>
        <a:lstStyle/>
        <a:p>
          <a:endParaRPr lang="en-US"/>
        </a:p>
      </dgm:t>
    </dgm:pt>
    <dgm:pt modelId="{78DB75A6-E931-4EB7-A79C-31F552897CAF}" type="pres">
      <dgm:prSet presAssocID="{345AC9F7-164D-497C-8D86-51136E3B62E9}" presName="childText" presStyleLbl="conFgAcc1" presStyleIdx="0" presStyleCnt="3">
        <dgm:presLayoutVars>
          <dgm:bulletEnabled val="1"/>
        </dgm:presLayoutVars>
      </dgm:prSet>
      <dgm:spPr/>
      <dgm:t>
        <a:bodyPr/>
        <a:lstStyle/>
        <a:p>
          <a:endParaRPr lang="en-US"/>
        </a:p>
      </dgm:t>
    </dgm:pt>
    <dgm:pt modelId="{0A416B2A-1D36-46FA-A553-B8B99AA3B5FF}" type="pres">
      <dgm:prSet presAssocID="{A72A54A2-5F98-4C8C-AC10-20EF7D8C50C6}" presName="spaceBetweenRectangles" presStyleCnt="0"/>
      <dgm:spPr/>
      <dgm:t>
        <a:bodyPr/>
        <a:lstStyle/>
        <a:p>
          <a:endParaRPr lang="en-US"/>
        </a:p>
      </dgm:t>
    </dgm:pt>
    <dgm:pt modelId="{57D0A488-8F76-4EBC-B8E0-A635894F7030}" type="pres">
      <dgm:prSet presAssocID="{16639A5B-E86E-4418-9A27-AEF70F8570E7}" presName="parentLin" presStyleCnt="0"/>
      <dgm:spPr/>
      <dgm:t>
        <a:bodyPr/>
        <a:lstStyle/>
        <a:p>
          <a:endParaRPr lang="en-US"/>
        </a:p>
      </dgm:t>
    </dgm:pt>
    <dgm:pt modelId="{97689871-7A7A-40AC-A3A7-8A56CCFC291C}" type="pres">
      <dgm:prSet presAssocID="{16639A5B-E86E-4418-9A27-AEF70F8570E7}" presName="parentLeftMargin" presStyleLbl="node1" presStyleIdx="0" presStyleCnt="3"/>
      <dgm:spPr/>
      <dgm:t>
        <a:bodyPr/>
        <a:lstStyle/>
        <a:p>
          <a:endParaRPr lang="en-US"/>
        </a:p>
      </dgm:t>
    </dgm:pt>
    <dgm:pt modelId="{AEE60B4D-7B43-4F8E-AB63-C2F93B28C296}" type="pres">
      <dgm:prSet presAssocID="{16639A5B-E86E-4418-9A27-AEF70F8570E7}" presName="parentText" presStyleLbl="node1" presStyleIdx="1" presStyleCnt="3">
        <dgm:presLayoutVars>
          <dgm:chMax val="0"/>
          <dgm:bulletEnabled val="1"/>
        </dgm:presLayoutVars>
      </dgm:prSet>
      <dgm:spPr/>
      <dgm:t>
        <a:bodyPr/>
        <a:lstStyle/>
        <a:p>
          <a:endParaRPr lang="en-US"/>
        </a:p>
      </dgm:t>
    </dgm:pt>
    <dgm:pt modelId="{44232915-4BEA-4AF6-A53A-EAE55935EF84}" type="pres">
      <dgm:prSet presAssocID="{16639A5B-E86E-4418-9A27-AEF70F8570E7}" presName="negativeSpace" presStyleCnt="0"/>
      <dgm:spPr/>
      <dgm:t>
        <a:bodyPr/>
        <a:lstStyle/>
        <a:p>
          <a:endParaRPr lang="en-US"/>
        </a:p>
      </dgm:t>
    </dgm:pt>
    <dgm:pt modelId="{FC870021-0929-4CB2-9152-DFD33A70CE42}" type="pres">
      <dgm:prSet presAssocID="{16639A5B-E86E-4418-9A27-AEF70F8570E7}" presName="childText" presStyleLbl="conFgAcc1" presStyleIdx="1" presStyleCnt="3">
        <dgm:presLayoutVars>
          <dgm:bulletEnabled val="1"/>
        </dgm:presLayoutVars>
      </dgm:prSet>
      <dgm:spPr/>
      <dgm:t>
        <a:bodyPr/>
        <a:lstStyle/>
        <a:p>
          <a:endParaRPr lang="en-US"/>
        </a:p>
      </dgm:t>
    </dgm:pt>
    <dgm:pt modelId="{F24DD861-E7F1-4DEC-930B-B7A3B9BD4205}" type="pres">
      <dgm:prSet presAssocID="{CD5EA126-F99E-48A0-96FB-72685B33B8E3}" presName="spaceBetweenRectangles" presStyleCnt="0"/>
      <dgm:spPr/>
      <dgm:t>
        <a:bodyPr/>
        <a:lstStyle/>
        <a:p>
          <a:endParaRPr lang="en-US"/>
        </a:p>
      </dgm:t>
    </dgm:pt>
    <dgm:pt modelId="{03B629AE-A92F-4F86-A89A-2A230364E783}" type="pres">
      <dgm:prSet presAssocID="{0B4C8AB4-4C2E-4D36-B56A-57C4308282B0}" presName="parentLin" presStyleCnt="0"/>
      <dgm:spPr/>
      <dgm:t>
        <a:bodyPr/>
        <a:lstStyle/>
        <a:p>
          <a:endParaRPr lang="en-US"/>
        </a:p>
      </dgm:t>
    </dgm:pt>
    <dgm:pt modelId="{6CEE18DA-3ACD-47A9-8D3B-192EC78F3A91}" type="pres">
      <dgm:prSet presAssocID="{0B4C8AB4-4C2E-4D36-B56A-57C4308282B0}" presName="parentLeftMargin" presStyleLbl="node1" presStyleIdx="1" presStyleCnt="3"/>
      <dgm:spPr/>
      <dgm:t>
        <a:bodyPr/>
        <a:lstStyle/>
        <a:p>
          <a:endParaRPr lang="en-US"/>
        </a:p>
      </dgm:t>
    </dgm:pt>
    <dgm:pt modelId="{EE90EC00-E88F-4E20-A81B-79F4A42EB581}" type="pres">
      <dgm:prSet presAssocID="{0B4C8AB4-4C2E-4D36-B56A-57C4308282B0}" presName="parentText" presStyleLbl="node1" presStyleIdx="2" presStyleCnt="3">
        <dgm:presLayoutVars>
          <dgm:chMax val="0"/>
          <dgm:bulletEnabled val="1"/>
        </dgm:presLayoutVars>
      </dgm:prSet>
      <dgm:spPr/>
      <dgm:t>
        <a:bodyPr/>
        <a:lstStyle/>
        <a:p>
          <a:endParaRPr lang="en-US"/>
        </a:p>
      </dgm:t>
    </dgm:pt>
    <dgm:pt modelId="{0EC62EEA-02E7-4D17-985A-AE34C13B414E}" type="pres">
      <dgm:prSet presAssocID="{0B4C8AB4-4C2E-4D36-B56A-57C4308282B0}" presName="negativeSpace" presStyleCnt="0"/>
      <dgm:spPr/>
      <dgm:t>
        <a:bodyPr/>
        <a:lstStyle/>
        <a:p>
          <a:endParaRPr lang="en-US"/>
        </a:p>
      </dgm:t>
    </dgm:pt>
    <dgm:pt modelId="{D6690D16-44CE-4540-A6A6-F26772169080}" type="pres">
      <dgm:prSet presAssocID="{0B4C8AB4-4C2E-4D36-B56A-57C4308282B0}" presName="childText" presStyleLbl="conFgAcc1" presStyleIdx="2" presStyleCnt="3">
        <dgm:presLayoutVars>
          <dgm:bulletEnabled val="1"/>
        </dgm:presLayoutVars>
      </dgm:prSet>
      <dgm:spPr/>
      <dgm:t>
        <a:bodyPr/>
        <a:lstStyle/>
        <a:p>
          <a:endParaRPr lang="en-US"/>
        </a:p>
      </dgm:t>
    </dgm:pt>
  </dgm:ptLst>
  <dgm:cxnLst>
    <dgm:cxn modelId="{211E9FF9-DE57-4332-BC65-DCB29FD7075F}" srcId="{3F017A0A-2732-4A64-8DDA-0A6C9543F010}" destId="{345AC9F7-164D-497C-8D86-51136E3B62E9}" srcOrd="0" destOrd="0" parTransId="{C4B0B983-ADC1-49C1-9702-598C7B07F1F3}" sibTransId="{A72A54A2-5F98-4C8C-AC10-20EF7D8C50C6}"/>
    <dgm:cxn modelId="{C1E05438-EDA2-4C48-9E9F-2F0AED7979AA}" type="presOf" srcId="{345AC9F7-164D-497C-8D86-51136E3B62E9}" destId="{F84F1CB3-2060-4AE1-B267-C57BE9488E22}" srcOrd="1" destOrd="0" presId="urn:microsoft.com/office/officeart/2005/8/layout/list1"/>
    <dgm:cxn modelId="{18186E2A-9B73-4E5D-B97F-06A6C98B6368}" type="presOf" srcId="{345AC9F7-164D-497C-8D86-51136E3B62E9}" destId="{17236D18-12A8-40FA-8598-CCF4C21C81F5}" srcOrd="0" destOrd="0" presId="urn:microsoft.com/office/officeart/2005/8/layout/list1"/>
    <dgm:cxn modelId="{4326B42A-BA4D-43F5-9D83-1A65A063E588}" srcId="{3F017A0A-2732-4A64-8DDA-0A6C9543F010}" destId="{0B4C8AB4-4C2E-4D36-B56A-57C4308282B0}" srcOrd="2" destOrd="0" parTransId="{14CC9DD8-6F99-48F1-8777-57D5BAFE1DE8}" sibTransId="{BD83EEAF-CFA4-445E-A2B9-BC1112C0B927}"/>
    <dgm:cxn modelId="{56892E5E-39DD-41FC-9D2F-9D0DE7EA1BDB}" type="presOf" srcId="{0B4C8AB4-4C2E-4D36-B56A-57C4308282B0}" destId="{6CEE18DA-3ACD-47A9-8D3B-192EC78F3A91}" srcOrd="0" destOrd="0" presId="urn:microsoft.com/office/officeart/2005/8/layout/list1"/>
    <dgm:cxn modelId="{0AC0BC70-3B17-4F6C-8B52-5EB41D9986B9}" type="presOf" srcId="{16639A5B-E86E-4418-9A27-AEF70F8570E7}" destId="{97689871-7A7A-40AC-A3A7-8A56CCFC291C}" srcOrd="0" destOrd="0" presId="urn:microsoft.com/office/officeart/2005/8/layout/list1"/>
    <dgm:cxn modelId="{552D270E-C5DC-407B-92F9-55E00F23CEC1}" type="presOf" srcId="{16639A5B-E86E-4418-9A27-AEF70F8570E7}" destId="{AEE60B4D-7B43-4F8E-AB63-C2F93B28C296}" srcOrd="1" destOrd="0" presId="urn:microsoft.com/office/officeart/2005/8/layout/list1"/>
    <dgm:cxn modelId="{564404CC-E8FB-409D-BA12-4DF21700A84E}" srcId="{3F017A0A-2732-4A64-8DDA-0A6C9543F010}" destId="{16639A5B-E86E-4418-9A27-AEF70F8570E7}" srcOrd="1" destOrd="0" parTransId="{A39BFAF6-2A81-4498-85A1-FDD56B038E29}" sibTransId="{CD5EA126-F99E-48A0-96FB-72685B33B8E3}"/>
    <dgm:cxn modelId="{D506C42F-FAA1-44C5-BA50-0BE7B520F001}" type="presOf" srcId="{3F017A0A-2732-4A64-8DDA-0A6C9543F010}" destId="{DF174E1A-7F5A-4ED1-9161-22C729025590}" srcOrd="0" destOrd="0" presId="urn:microsoft.com/office/officeart/2005/8/layout/list1"/>
    <dgm:cxn modelId="{E2543445-8AC4-495D-9D75-155144CF2B5B}" type="presOf" srcId="{0B4C8AB4-4C2E-4D36-B56A-57C4308282B0}" destId="{EE90EC00-E88F-4E20-A81B-79F4A42EB581}" srcOrd="1" destOrd="0" presId="urn:microsoft.com/office/officeart/2005/8/layout/list1"/>
    <dgm:cxn modelId="{48B3312B-6EA6-478C-A6DA-23BEF2D4A012}" type="presParOf" srcId="{DF174E1A-7F5A-4ED1-9161-22C729025590}" destId="{E799FC9E-205E-480D-BB2B-2F74AB02228B}" srcOrd="0" destOrd="0" presId="urn:microsoft.com/office/officeart/2005/8/layout/list1"/>
    <dgm:cxn modelId="{10C4E52F-CF72-45B9-899E-9C7D9315041E}" type="presParOf" srcId="{E799FC9E-205E-480D-BB2B-2F74AB02228B}" destId="{17236D18-12A8-40FA-8598-CCF4C21C81F5}" srcOrd="0" destOrd="0" presId="urn:microsoft.com/office/officeart/2005/8/layout/list1"/>
    <dgm:cxn modelId="{C530BA73-3FA7-4C1F-BB73-E2A79A0F655E}" type="presParOf" srcId="{E799FC9E-205E-480D-BB2B-2F74AB02228B}" destId="{F84F1CB3-2060-4AE1-B267-C57BE9488E22}" srcOrd="1" destOrd="0" presId="urn:microsoft.com/office/officeart/2005/8/layout/list1"/>
    <dgm:cxn modelId="{D4AF4C7B-2C70-4B28-BA91-9C5A9A0E12F9}" type="presParOf" srcId="{DF174E1A-7F5A-4ED1-9161-22C729025590}" destId="{0F992927-70BD-43C5-8B98-96D60331C103}" srcOrd="1" destOrd="0" presId="urn:microsoft.com/office/officeart/2005/8/layout/list1"/>
    <dgm:cxn modelId="{13A03B89-D797-45B4-BC48-675055C755B3}" type="presParOf" srcId="{DF174E1A-7F5A-4ED1-9161-22C729025590}" destId="{78DB75A6-E931-4EB7-A79C-31F552897CAF}" srcOrd="2" destOrd="0" presId="urn:microsoft.com/office/officeart/2005/8/layout/list1"/>
    <dgm:cxn modelId="{E16E18F5-6C23-4A2A-9042-D7B127AAA3E4}" type="presParOf" srcId="{DF174E1A-7F5A-4ED1-9161-22C729025590}" destId="{0A416B2A-1D36-46FA-A553-B8B99AA3B5FF}" srcOrd="3" destOrd="0" presId="urn:microsoft.com/office/officeart/2005/8/layout/list1"/>
    <dgm:cxn modelId="{6FB74AC2-7139-4F73-B420-DF8BBD731408}" type="presParOf" srcId="{DF174E1A-7F5A-4ED1-9161-22C729025590}" destId="{57D0A488-8F76-4EBC-B8E0-A635894F7030}" srcOrd="4" destOrd="0" presId="urn:microsoft.com/office/officeart/2005/8/layout/list1"/>
    <dgm:cxn modelId="{B0762B44-25C3-4A53-B811-8FB39D8B56C1}" type="presParOf" srcId="{57D0A488-8F76-4EBC-B8E0-A635894F7030}" destId="{97689871-7A7A-40AC-A3A7-8A56CCFC291C}" srcOrd="0" destOrd="0" presId="urn:microsoft.com/office/officeart/2005/8/layout/list1"/>
    <dgm:cxn modelId="{2063EE19-E067-40E3-AEE9-EFF21ED382A7}" type="presParOf" srcId="{57D0A488-8F76-4EBC-B8E0-A635894F7030}" destId="{AEE60B4D-7B43-4F8E-AB63-C2F93B28C296}" srcOrd="1" destOrd="0" presId="urn:microsoft.com/office/officeart/2005/8/layout/list1"/>
    <dgm:cxn modelId="{968AB4D9-5E14-49DF-A030-24CFAB41877A}" type="presParOf" srcId="{DF174E1A-7F5A-4ED1-9161-22C729025590}" destId="{44232915-4BEA-4AF6-A53A-EAE55935EF84}" srcOrd="5" destOrd="0" presId="urn:microsoft.com/office/officeart/2005/8/layout/list1"/>
    <dgm:cxn modelId="{2EBDF056-21C7-4CE2-A39F-9DDE46C6805E}" type="presParOf" srcId="{DF174E1A-7F5A-4ED1-9161-22C729025590}" destId="{FC870021-0929-4CB2-9152-DFD33A70CE42}" srcOrd="6" destOrd="0" presId="urn:microsoft.com/office/officeart/2005/8/layout/list1"/>
    <dgm:cxn modelId="{8FE9C74F-CDC6-43AE-B326-63FCB7663BF0}" type="presParOf" srcId="{DF174E1A-7F5A-4ED1-9161-22C729025590}" destId="{F24DD861-E7F1-4DEC-930B-B7A3B9BD4205}" srcOrd="7" destOrd="0" presId="urn:microsoft.com/office/officeart/2005/8/layout/list1"/>
    <dgm:cxn modelId="{FE4156EB-813A-40B0-B01F-53690CA40EB7}" type="presParOf" srcId="{DF174E1A-7F5A-4ED1-9161-22C729025590}" destId="{03B629AE-A92F-4F86-A89A-2A230364E783}" srcOrd="8" destOrd="0" presId="urn:microsoft.com/office/officeart/2005/8/layout/list1"/>
    <dgm:cxn modelId="{93DC9618-AA8D-4EE9-8147-E78F0FA9F718}" type="presParOf" srcId="{03B629AE-A92F-4F86-A89A-2A230364E783}" destId="{6CEE18DA-3ACD-47A9-8D3B-192EC78F3A91}" srcOrd="0" destOrd="0" presId="urn:microsoft.com/office/officeart/2005/8/layout/list1"/>
    <dgm:cxn modelId="{FB1464F5-0FC3-4FBD-8FC5-E40B24CE2D67}" type="presParOf" srcId="{03B629AE-A92F-4F86-A89A-2A230364E783}" destId="{EE90EC00-E88F-4E20-A81B-79F4A42EB581}" srcOrd="1" destOrd="0" presId="urn:microsoft.com/office/officeart/2005/8/layout/list1"/>
    <dgm:cxn modelId="{551AAEB9-30C7-4481-9C4A-35128630D679}" type="presParOf" srcId="{DF174E1A-7F5A-4ED1-9161-22C729025590}" destId="{0EC62EEA-02E7-4D17-985A-AE34C13B414E}" srcOrd="9" destOrd="0" presId="urn:microsoft.com/office/officeart/2005/8/layout/list1"/>
    <dgm:cxn modelId="{43E549C8-25B9-4219-BB60-E4D741381085}" type="presParOf" srcId="{DF174E1A-7F5A-4ED1-9161-22C729025590}" destId="{D6690D16-44CE-4540-A6A6-F2677216908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B75A6-E931-4EB7-A79C-31F552897CAF}">
      <dsp:nvSpPr>
        <dsp:cNvPr id="0" name=""/>
        <dsp:cNvSpPr/>
      </dsp:nvSpPr>
      <dsp:spPr>
        <a:xfrm>
          <a:off x="0" y="578099"/>
          <a:ext cx="7696200" cy="7560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F1CB3-2060-4AE1-B267-C57BE9488E22}">
      <dsp:nvSpPr>
        <dsp:cNvPr id="0" name=""/>
        <dsp:cNvSpPr/>
      </dsp:nvSpPr>
      <dsp:spPr>
        <a:xfrm>
          <a:off x="384810" y="135299"/>
          <a:ext cx="5387340" cy="885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33500">
            <a:lnSpc>
              <a:spcPct val="90000"/>
            </a:lnSpc>
            <a:spcBef>
              <a:spcPct val="0"/>
            </a:spcBef>
            <a:spcAft>
              <a:spcPct val="35000"/>
            </a:spcAft>
          </a:pPr>
          <a:r>
            <a:rPr lang="en-US" sz="3000" kern="1200" dirty="0" smtClean="0"/>
            <a:t>Organizational Structure</a:t>
          </a:r>
          <a:endParaRPr lang="en-US" sz="3000" kern="1200" dirty="0"/>
        </a:p>
      </dsp:txBody>
      <dsp:txXfrm>
        <a:off x="428041" y="178530"/>
        <a:ext cx="5300878" cy="799138"/>
      </dsp:txXfrm>
    </dsp:sp>
    <dsp:sp modelId="{FC870021-0929-4CB2-9152-DFD33A70CE42}">
      <dsp:nvSpPr>
        <dsp:cNvPr id="0" name=""/>
        <dsp:cNvSpPr/>
      </dsp:nvSpPr>
      <dsp:spPr>
        <a:xfrm>
          <a:off x="0" y="1938900"/>
          <a:ext cx="7696200" cy="756000"/>
        </a:xfrm>
        <a:prstGeom prst="rect">
          <a:avLst/>
        </a:prstGeom>
        <a:solidFill>
          <a:schemeClr val="lt1">
            <a:alpha val="90000"/>
            <a:hueOff val="0"/>
            <a:satOff val="0"/>
            <a:lumOff val="0"/>
            <a:alphaOff val="0"/>
          </a:schemeClr>
        </a:solidFill>
        <a:ln w="19050" cap="flat" cmpd="sng" algn="ctr">
          <a:solidFill>
            <a:schemeClr val="accent2">
              <a:hueOff val="-4878898"/>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60B4D-7B43-4F8E-AB63-C2F93B28C296}">
      <dsp:nvSpPr>
        <dsp:cNvPr id="0" name=""/>
        <dsp:cNvSpPr/>
      </dsp:nvSpPr>
      <dsp:spPr>
        <a:xfrm>
          <a:off x="384810" y="1496099"/>
          <a:ext cx="5387340" cy="885600"/>
        </a:xfrm>
        <a:prstGeom prst="roundRect">
          <a:avLst/>
        </a:prstGeom>
        <a:solidFill>
          <a:schemeClr val="accent2">
            <a:hueOff val="-4878898"/>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33500">
            <a:lnSpc>
              <a:spcPct val="90000"/>
            </a:lnSpc>
            <a:spcBef>
              <a:spcPct val="0"/>
            </a:spcBef>
            <a:spcAft>
              <a:spcPct val="35000"/>
            </a:spcAft>
          </a:pPr>
          <a:r>
            <a:rPr lang="en-US" sz="3000" kern="1200" dirty="0" smtClean="0"/>
            <a:t>Operating Principles</a:t>
          </a:r>
          <a:endParaRPr lang="en-US" sz="3000" kern="1200" dirty="0"/>
        </a:p>
      </dsp:txBody>
      <dsp:txXfrm>
        <a:off x="428041" y="1539330"/>
        <a:ext cx="5300878" cy="799138"/>
      </dsp:txXfrm>
    </dsp:sp>
    <dsp:sp modelId="{D6690D16-44CE-4540-A6A6-F26772169080}">
      <dsp:nvSpPr>
        <dsp:cNvPr id="0" name=""/>
        <dsp:cNvSpPr/>
      </dsp:nvSpPr>
      <dsp:spPr>
        <a:xfrm>
          <a:off x="0" y="3299700"/>
          <a:ext cx="7696200" cy="756000"/>
        </a:xfrm>
        <a:prstGeom prst="rect">
          <a:avLst/>
        </a:prstGeom>
        <a:solidFill>
          <a:schemeClr val="lt1">
            <a:alpha val="90000"/>
            <a:hueOff val="0"/>
            <a:satOff val="0"/>
            <a:lumOff val="0"/>
            <a:alphaOff val="0"/>
          </a:schemeClr>
        </a:solidFill>
        <a:ln w="19050" cap="flat" cmpd="sng" algn="ctr">
          <a:solidFill>
            <a:schemeClr val="accent2">
              <a:hueOff val="-9757797"/>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0EC00-E88F-4E20-A81B-79F4A42EB581}">
      <dsp:nvSpPr>
        <dsp:cNvPr id="0" name=""/>
        <dsp:cNvSpPr/>
      </dsp:nvSpPr>
      <dsp:spPr>
        <a:xfrm>
          <a:off x="384810" y="2856900"/>
          <a:ext cx="5387340" cy="885600"/>
        </a:xfrm>
        <a:prstGeom prst="roundRect">
          <a:avLst/>
        </a:prstGeom>
        <a:solidFill>
          <a:schemeClr val="accent2">
            <a:hueOff val="-9757797"/>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33500">
            <a:lnSpc>
              <a:spcPct val="90000"/>
            </a:lnSpc>
            <a:spcBef>
              <a:spcPct val="0"/>
            </a:spcBef>
            <a:spcAft>
              <a:spcPct val="35000"/>
            </a:spcAft>
          </a:pPr>
          <a:r>
            <a:rPr lang="en-US" sz="3000" kern="1200" dirty="0" smtClean="0"/>
            <a:t>Procedures and Practices</a:t>
          </a:r>
          <a:endParaRPr lang="en-US" sz="3000" kern="1200" dirty="0"/>
        </a:p>
      </dsp:txBody>
      <dsp:txXfrm>
        <a:off x="428041" y="2900131"/>
        <a:ext cx="5300878"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11/30/2016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357603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16813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_Title Slide">
    <p:bg>
      <p:bgPr>
        <a:solidFill>
          <a:schemeClr val="bg1"/>
        </a:solidFill>
        <a:effectLst/>
      </p:bgPr>
    </p:bg>
    <p:spTree>
      <p:nvGrpSpPr>
        <p:cNvPr id="1" name=""/>
        <p:cNvGrpSpPr/>
        <p:nvPr/>
      </p:nvGrpSpPr>
      <p:grpSpPr>
        <a:xfrm>
          <a:off x="0" y="0"/>
          <a:ext cx="0" cy="0"/>
          <a:chOff x="0" y="0"/>
          <a:chExt cx="0" cy="0"/>
        </a:xfrm>
      </p:grpSpPr>
      <p:pic>
        <p:nvPicPr>
          <p:cNvPr id="5" name="black_thumbtack_jump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5000" contrast="4000"/>
          </a:blip>
          <a:stretch>
            <a:fillRect/>
          </a:stretch>
        </p:blipFill>
        <p:spPr>
          <a:xfrm>
            <a:off x="0" y="4471987"/>
            <a:ext cx="9144000" cy="2386013"/>
          </a:xfrm>
          <a:prstGeom prst="rect">
            <a:avLst/>
          </a:prstGeom>
        </p:spPr>
      </p:pic>
      <p:pic>
        <p:nvPicPr>
          <p:cNvPr id="7" name="bulletin_boar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5"/>
                                        </p:tgtEl>
                                      </p:cBhvr>
                                    </p:cmd>
                                  </p:childTnLst>
                                </p:cTn>
                              </p:par>
                              <p:par>
                                <p:cTn id="7" presetID="10"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7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ed 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4" name="Footer Placeholder 3"/>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Tree>
    <p:extLst>
      <p:ext uri="{BB962C8B-B14F-4D97-AF65-F5344CB8AC3E}">
        <p14:creationId xmlns:p14="http://schemas.microsoft.com/office/powerpoint/2010/main" val="3109419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val="279794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788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still_tack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bulletin_boar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781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37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38944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4857363"/>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nimated_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extLst>
      <p:ext uri="{BB962C8B-B14F-4D97-AF65-F5344CB8AC3E}">
        <p14:creationId xmlns:p14="http://schemas.microsoft.com/office/powerpoint/2010/main" val="990563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extLst>
      <p:ext uri="{BB962C8B-B14F-4D97-AF65-F5344CB8AC3E}">
        <p14:creationId xmlns:p14="http://schemas.microsoft.com/office/powerpoint/2010/main" val="16725003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70785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59726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00501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66143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05272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7431884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170328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8285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nimated 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10597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31084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08514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76931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55280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994338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72703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19371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27182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6571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ed 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1523893"/>
      </p:ext>
    </p:extLst>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e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ed 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imated 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e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wmv"/><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lack_thumbtack_jumping_sml_final.mov">
            <a:hlinkClick r:id="" action="ppaction://media"/>
          </p:cNvPr>
          <p:cNvPicPr>
            <a:picLocks noChangeAspect="1"/>
          </p:cNvPicPr>
          <p:nvPr userDrawn="1">
            <a:videoFile r:link="rId18"/>
            <p:extLst>
              <p:ext uri="{DAA4B4D4-6D71-4841-9C94-3DE7FCFB9230}">
                <p14:media xmlns:p14="http://schemas.microsoft.com/office/powerpoint/2010/main" r:embed="rId17"/>
              </p:ext>
            </p:extLst>
          </p:nvPr>
        </p:nvPicPr>
        <p:blipFill>
          <a:blip r:embed="rId19">
            <a:lum bright="5000" contrast="4000"/>
          </a:blip>
          <a:stretch>
            <a:fillRect/>
          </a:stretch>
        </p:blipFill>
        <p:spPr>
          <a:xfrm>
            <a:off x="0" y="5464175"/>
            <a:ext cx="9144000" cy="1393825"/>
          </a:xfrm>
          <a:prstGeom prst="rect">
            <a:avLst/>
          </a:prstGeom>
        </p:spPr>
      </p:pic>
      <p:pic>
        <p:nvPicPr>
          <p:cNvPr id="5" name="Picture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70" r:id="rId3"/>
    <p:sldLayoutId id="2147483669" r:id="rId4"/>
    <p:sldLayoutId id="2147483660" r:id="rId5"/>
    <p:sldLayoutId id="2147483652" r:id="rId6"/>
    <p:sldLayoutId id="2147483661" r:id="rId7"/>
    <p:sldLayoutId id="2147483662" r:id="rId8"/>
    <p:sldLayoutId id="2147483653" r:id="rId9"/>
    <p:sldLayoutId id="2147483656" r:id="rId10"/>
    <p:sldLayoutId id="2147483657" r:id="rId11"/>
    <p:sldLayoutId id="2147483664" r:id="rId12"/>
    <p:sldLayoutId id="2147483684" r:id="rId13"/>
    <p:sldLayoutId id="2147483685" r:id="rId14"/>
    <p:sldLayoutId id="2147483686"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remove" display="0">
                  <p:stCondLst>
                    <p:cond delay="indefinite"/>
                  </p:stCondLst>
                </p:cTn>
                <p:tgtEl>
                  <p:spTgt spid="12"/>
                </p:tgtEl>
              </p:cMediaNode>
            </p:video>
          </p:childTnLst>
        </p:cTn>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still_tack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bulletin_boar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4029891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id="1" dur="indefinite" restart="never" nodeType="tmRoot"/>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1948647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pe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rot="252942">
            <a:off x="1876425" y="955812"/>
            <a:ext cx="5133975" cy="2396988"/>
          </a:xfrm>
          <a:prstGeom prst="rect">
            <a:avLst/>
          </a:prstGeom>
        </p:spPr>
      </p:pic>
      <p:sp>
        <p:nvSpPr>
          <p:cNvPr id="2" name="Title 1"/>
          <p:cNvSpPr>
            <a:spLocks noGrp="1"/>
          </p:cNvSpPr>
          <p:nvPr>
            <p:ph type="ctrTitle"/>
          </p:nvPr>
        </p:nvSpPr>
        <p:spPr>
          <a:xfrm>
            <a:off x="1752600" y="1501775"/>
            <a:ext cx="5410200" cy="1393825"/>
          </a:xfrm>
        </p:spPr>
        <p:txBody>
          <a:bodyPr/>
          <a:lstStyle/>
          <a:p>
            <a:r>
              <a:rPr lang="en-US" dirty="0" smtClean="0"/>
              <a:t>The function of Policy in Board and Committee meeting</a:t>
            </a:r>
            <a:endParaRPr lang="en-US" dirty="0"/>
          </a:p>
        </p:txBody>
      </p:sp>
      <p:pic>
        <p:nvPicPr>
          <p:cNvPr id="8" name="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3" y="762000"/>
            <a:ext cx="457197" cy="609597"/>
          </a:xfrm>
          <a:prstGeom prst="rect">
            <a:avLst/>
          </a:prstGeom>
        </p:spPr>
      </p:pic>
      <p:sp>
        <p:nvSpPr>
          <p:cNvPr id="5" name="TextBox 4"/>
          <p:cNvSpPr txBox="1"/>
          <p:nvPr/>
        </p:nvSpPr>
        <p:spPr>
          <a:xfrm>
            <a:off x="5029200" y="2971800"/>
            <a:ext cx="3124200" cy="566461"/>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dirty="0" smtClean="0">
                <a:ln>
                  <a:noFill/>
                </a:ln>
                <a:solidFill>
                  <a:schemeClr val="tx1"/>
                </a:solidFill>
                <a:effectLst/>
                <a:uLnTx/>
                <a:uFillTx/>
                <a:latin typeface="Perpetua" pitchFamily="18" charset="0"/>
                <a:ea typeface="+mj-ea"/>
                <a:cs typeface="+mj-cs"/>
              </a:rPr>
              <a:t>Dr. Elie Henry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nodeType="withEffect">
                                  <p:stCondLst>
                                    <p:cond delay="7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4495800"/>
          </a:xfrm>
        </p:spPr>
        <p:txBody>
          <a:bodyPr>
            <a:normAutofit/>
          </a:bodyPr>
          <a:lstStyle/>
          <a:p>
            <a:pPr>
              <a:lnSpc>
                <a:spcPct val="100000"/>
              </a:lnSpc>
            </a:pPr>
            <a:r>
              <a:rPr lang="en-US" sz="2000" b="1" smtClean="0"/>
              <a:t>Divisions are authorized by the General Conference to make policies not already covered in the General Conference Working Policy to govern the work in the division territory. Such policies must not be in conflict with the General Conference Policy.</a:t>
            </a:r>
          </a:p>
          <a:p>
            <a:pPr>
              <a:lnSpc>
                <a:spcPct val="100000"/>
              </a:lnSpc>
            </a:pPr>
            <a:endParaRPr lang="en-US" sz="2400" dirty="0"/>
          </a:p>
        </p:txBody>
      </p:sp>
      <p:sp>
        <p:nvSpPr>
          <p:cNvPr id="6" name="Title 5"/>
          <p:cNvSpPr>
            <a:spLocks noGrp="1"/>
          </p:cNvSpPr>
          <p:nvPr>
            <p:ph type="title"/>
          </p:nvPr>
        </p:nvSpPr>
        <p:spPr/>
        <p:txBody>
          <a:bodyPr/>
          <a:lstStyle/>
          <a:p>
            <a:r>
              <a:rPr lang="en-US" smtClean="0"/>
              <a:t>IAD Working Policy</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1219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578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4495800"/>
          </a:xfrm>
        </p:spPr>
        <p:txBody>
          <a:bodyPr>
            <a:normAutofit/>
          </a:bodyPr>
          <a:lstStyle/>
          <a:p>
            <a:pPr>
              <a:lnSpc>
                <a:spcPct val="100000"/>
              </a:lnSpc>
            </a:pPr>
            <a:r>
              <a:rPr lang="en-US" sz="2000" dirty="0"/>
              <a:t>Union committees may make policies to address specific concerns in the union territory that have not been covered by the General Conference or Division policies. Unions may not make policies that conflict with the General Conference or Division.</a:t>
            </a:r>
          </a:p>
          <a:p>
            <a:pPr>
              <a:lnSpc>
                <a:spcPct val="100000"/>
              </a:lnSpc>
            </a:pP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676400"/>
            <a:ext cx="3581400" cy="29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smtClean="0"/>
              <a:t>Union Working Policy</a:t>
            </a:r>
            <a:endParaRPr lang="en-US" dirty="0"/>
          </a:p>
        </p:txBody>
      </p:sp>
    </p:spTree>
    <p:extLst>
      <p:ext uri="{BB962C8B-B14F-4D97-AF65-F5344CB8AC3E}">
        <p14:creationId xmlns:p14="http://schemas.microsoft.com/office/powerpoint/2010/main" val="877313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yellow_sticky"/>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 y="1371600"/>
            <a:ext cx="6089414" cy="3810000"/>
          </a:xfrm>
          <a:prstGeom prst="rect">
            <a:avLst/>
          </a:prstGeom>
        </p:spPr>
      </p:pic>
      <p:sp>
        <p:nvSpPr>
          <p:cNvPr id="8" name="Content Placeholder 7"/>
          <p:cNvSpPr>
            <a:spLocks noGrp="1"/>
          </p:cNvSpPr>
          <p:nvPr>
            <p:ph sz="half" idx="2"/>
          </p:nvPr>
        </p:nvSpPr>
        <p:spPr>
          <a:xfrm>
            <a:off x="762000" y="2057400"/>
            <a:ext cx="5562600" cy="2209800"/>
          </a:xfrm>
        </p:spPr>
        <p:txBody>
          <a:bodyPr>
            <a:noAutofit/>
          </a:bodyPr>
          <a:lstStyle/>
          <a:p>
            <a:r>
              <a:rPr lang="en-US" sz="2400" dirty="0" smtClean="0"/>
              <a:t>Conference</a:t>
            </a:r>
          </a:p>
          <a:p>
            <a:r>
              <a:rPr lang="en-US" sz="2400" dirty="0" smtClean="0"/>
              <a:t>Mission</a:t>
            </a:r>
          </a:p>
          <a:p>
            <a:r>
              <a:rPr lang="en-US" sz="2400" dirty="0" smtClean="0"/>
              <a:t>Institutions</a:t>
            </a:r>
            <a:endParaRPr lang="en-US" sz="2400" dirty="0"/>
          </a:p>
          <a:p>
            <a:pPr lvl="2"/>
            <a:endParaRPr lang="en-US" sz="3200" dirty="0"/>
          </a:p>
        </p:txBody>
      </p:sp>
      <p:sp>
        <p:nvSpPr>
          <p:cNvPr id="30" name="Title 29"/>
          <p:cNvSpPr>
            <a:spLocks noGrp="1"/>
          </p:cNvSpPr>
          <p:nvPr>
            <p:ph type="title"/>
          </p:nvPr>
        </p:nvSpPr>
        <p:spPr/>
        <p:txBody>
          <a:bodyPr/>
          <a:lstStyle/>
          <a:p>
            <a:r>
              <a:rPr lang="en-US" dirty="0" smtClean="0"/>
              <a:t>Constitution and Bylaws</a:t>
            </a:r>
            <a:endParaRPr lang="en-US" dirty="0"/>
          </a:p>
        </p:txBody>
      </p:sp>
      <p:pic>
        <p:nvPicPr>
          <p:cNvPr id="19"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457198" cy="609598"/>
          </a:xfrm>
          <a:prstGeom prst="rect">
            <a:avLst/>
          </a:prstGeom>
        </p:spPr>
      </p:pic>
      <p:pic>
        <p:nvPicPr>
          <p:cNvPr id="20" name="red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95400"/>
            <a:ext cx="457198" cy="609597"/>
          </a:xfrm>
          <a:prstGeom prst="rect">
            <a:avLst/>
          </a:prstGeom>
        </p:spPr>
      </p:pic>
      <p:pic>
        <p:nvPicPr>
          <p:cNvPr id="23" name="Content Placeholder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797844"/>
            <a:ext cx="2190750" cy="1643062"/>
          </a:xfrm>
          <a:prstGeom prst="rect">
            <a:avLst/>
          </a:prstGeom>
        </p:spPr>
      </p:pic>
    </p:spTree>
    <p:extLst>
      <p:ext uri="{BB962C8B-B14F-4D97-AF65-F5344CB8AC3E}">
        <p14:creationId xmlns:p14="http://schemas.microsoft.com/office/powerpoint/2010/main" val="4118972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85800"/>
            <a:ext cx="8229600" cy="677108"/>
          </a:xfrm>
        </p:spPr>
        <p:txBody>
          <a:bodyPr/>
          <a:lstStyle/>
          <a:p>
            <a:r>
              <a:rPr lang="en-US" dirty="0" smtClean="0"/>
              <a:t>Two policy books—different roles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054" y="2012176"/>
            <a:ext cx="2107946" cy="3202456"/>
          </a:xfrm>
          <a:prstGeom prst="rect">
            <a:avLst/>
          </a:prstGeom>
        </p:spPr>
      </p:pic>
      <p:grpSp>
        <p:nvGrpSpPr>
          <p:cNvPr id="12" name="Group 11"/>
          <p:cNvGrpSpPr>
            <a:grpSpLocks noChangeAspect="1"/>
          </p:cNvGrpSpPr>
          <p:nvPr/>
        </p:nvGrpSpPr>
        <p:grpSpPr>
          <a:xfrm>
            <a:off x="-533400" y="1975104"/>
            <a:ext cx="5968954" cy="3282696"/>
            <a:chOff x="2417181" y="3629156"/>
            <a:chExt cx="4309638" cy="2370135"/>
          </a:xfrm>
        </p:grpSpPr>
        <p:pic>
          <p:nvPicPr>
            <p:cNvPr id="13" name="Content Placeholder 5"/>
            <p:cNvPicPr>
              <a:picLocks noChangeAspect="1"/>
            </p:cNvPicPr>
            <p:nvPr/>
          </p:nvPicPr>
          <p:blipFill>
            <a:blip r:embed="rId3" cstate="print">
              <a:extLst>
                <a:ext uri="{28A0092B-C50C-407E-A947-70E740481C1C}">
                  <a14:useLocalDpi xmlns:a14="http://schemas.microsoft.com/office/drawing/2010/main"/>
                </a:ext>
              </a:extLst>
            </a:blip>
            <a:srcRect l="-73003" r="-73003"/>
            <a:stretch>
              <a:fillRect/>
            </a:stretch>
          </p:blipFill>
          <p:spPr>
            <a:xfrm>
              <a:off x="2417181" y="3629156"/>
              <a:ext cx="4309638" cy="2370135"/>
            </a:xfrm>
            <a:prstGeom prst="rect">
              <a:avLst/>
            </a:prstGeom>
          </p:spPr>
        </p:pic>
        <p:sp>
          <p:nvSpPr>
            <p:cNvPr id="14" name="TextBox 13"/>
            <p:cNvSpPr txBox="1"/>
            <p:nvPr/>
          </p:nvSpPr>
          <p:spPr>
            <a:xfrm>
              <a:off x="4267200" y="4876800"/>
              <a:ext cx="457200" cy="152400"/>
            </a:xfrm>
            <a:prstGeom prst="rect">
              <a:avLst/>
            </a:prstGeom>
            <a:solidFill>
              <a:schemeClr val="bg1"/>
            </a:solidFill>
          </p:spPr>
          <p:txBody>
            <a:bodyPr wrap="square" rtlCol="0">
              <a:spAutoFit/>
            </a:bodyPr>
            <a:lstStyle/>
            <a:p>
              <a:endParaRPr lang="en-US" dirty="0"/>
            </a:p>
          </p:txBody>
        </p:sp>
        <p:sp>
          <p:nvSpPr>
            <p:cNvPr id="15" name="Rectangle 14"/>
            <p:cNvSpPr/>
            <p:nvPr/>
          </p:nvSpPr>
          <p:spPr>
            <a:xfrm>
              <a:off x="4267200" y="4953000"/>
              <a:ext cx="633507" cy="215444"/>
            </a:xfrm>
            <a:prstGeom prst="rect">
              <a:avLst/>
            </a:prstGeom>
          </p:spPr>
          <p:txBody>
            <a:bodyPr wrap="none">
              <a:spAutoFit/>
            </a:bodyPr>
            <a:lstStyle/>
            <a:p>
              <a:r>
                <a:rPr lang="en-US" sz="1200" baseline="30000" dirty="0">
                  <a:solidFill>
                    <a:srgbClr val="FFFF00"/>
                  </a:solidFill>
                  <a:latin typeface="Times New Roman"/>
                  <a:cs typeface="Times New Roman"/>
                </a:rPr>
                <a:t>2012-2013</a:t>
              </a:r>
              <a:endParaRPr lang="en-US" sz="1200" dirty="0">
                <a:solidFill>
                  <a:srgbClr val="FFFF00"/>
                </a:solidFill>
                <a:latin typeface="Times New Roman"/>
                <a:cs typeface="Times New Roman"/>
              </a:endParaRPr>
            </a:p>
          </p:txBody>
        </p:sp>
      </p:grpSp>
      <p:sp>
        <p:nvSpPr>
          <p:cNvPr id="2" name="TextBox 1"/>
          <p:cNvSpPr txBox="1"/>
          <p:nvPr/>
        </p:nvSpPr>
        <p:spPr>
          <a:xfrm rot="20340000">
            <a:off x="4800600" y="3667610"/>
            <a:ext cx="3657600" cy="1077218"/>
          </a:xfrm>
          <a:prstGeom prst="rect">
            <a:avLst/>
          </a:prstGeom>
          <a:noFill/>
        </p:spPr>
        <p:txBody>
          <a:bodyPr wrap="square" rtlCol="0">
            <a:spAutoFit/>
          </a:bodyPr>
          <a:lstStyle/>
          <a:p>
            <a:pPr algn="ctr"/>
            <a:r>
              <a:rPr lang="en-US" sz="3200" dirty="0" smtClean="0">
                <a:solidFill>
                  <a:schemeClr val="bg1"/>
                </a:solidFill>
              </a:rPr>
              <a:t>Operation of local church</a:t>
            </a:r>
            <a:endParaRPr lang="en-US" sz="3200" dirty="0">
              <a:solidFill>
                <a:schemeClr val="bg1"/>
              </a:solidFill>
            </a:endParaRPr>
          </a:p>
        </p:txBody>
      </p:sp>
      <p:sp>
        <p:nvSpPr>
          <p:cNvPr id="9" name="TextBox 8"/>
          <p:cNvSpPr txBox="1"/>
          <p:nvPr/>
        </p:nvSpPr>
        <p:spPr>
          <a:xfrm rot="20340000">
            <a:off x="762000" y="3743810"/>
            <a:ext cx="3657600" cy="1077218"/>
          </a:xfrm>
          <a:prstGeom prst="rect">
            <a:avLst/>
          </a:prstGeom>
          <a:noFill/>
        </p:spPr>
        <p:txBody>
          <a:bodyPr wrap="square" rtlCol="0">
            <a:spAutoFit/>
          </a:bodyPr>
          <a:lstStyle/>
          <a:p>
            <a:pPr algn="ctr"/>
            <a:r>
              <a:rPr lang="en-US" sz="3200" dirty="0" smtClean="0">
                <a:solidFill>
                  <a:schemeClr val="bg1"/>
                </a:solidFill>
              </a:rPr>
              <a:t>Operation of </a:t>
            </a:r>
            <a:r>
              <a:rPr lang="en-US" sz="3200" dirty="0" smtClean="0">
                <a:solidFill>
                  <a:schemeClr val="bg1"/>
                </a:solidFill>
              </a:rPr>
              <a:t>the </a:t>
            </a:r>
            <a:r>
              <a:rPr lang="en-US" sz="3200" dirty="0" smtClean="0">
                <a:solidFill>
                  <a:schemeClr val="bg1"/>
                </a:solidFill>
              </a:rPr>
              <a:t>organizations</a:t>
            </a:r>
            <a:endParaRPr lang="en-US" sz="3200" dirty="0">
              <a:solidFill>
                <a:schemeClr val="bg1"/>
              </a:solidFill>
            </a:endParaRPr>
          </a:p>
        </p:txBody>
      </p:sp>
    </p:spTree>
    <p:extLst>
      <p:ext uri="{BB962C8B-B14F-4D97-AF65-F5344CB8AC3E}">
        <p14:creationId xmlns:p14="http://schemas.microsoft.com/office/powerpoint/2010/main" val="56275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en-US" dirty="0" smtClean="0"/>
              <a:t>Church Manual</a:t>
            </a:r>
            <a:endParaRPr lang="en-US" dirty="0"/>
          </a:p>
        </p:txBody>
      </p:sp>
      <p:sp>
        <p:nvSpPr>
          <p:cNvPr id="4" name="TextBox 3"/>
          <p:cNvSpPr txBox="1"/>
          <p:nvPr/>
        </p:nvSpPr>
        <p:spPr>
          <a:xfrm>
            <a:off x="914400" y="1447800"/>
            <a:ext cx="5257800" cy="3785652"/>
          </a:xfrm>
          <a:prstGeom prst="rect">
            <a:avLst/>
          </a:prstGeom>
          <a:noFill/>
        </p:spPr>
        <p:txBody>
          <a:bodyPr wrap="square" rtlCol="0">
            <a:spAutoFit/>
          </a:bodyPr>
          <a:lstStyle/>
          <a:p>
            <a:r>
              <a:rPr lang="en-US" sz="2400" b="1" dirty="0" smtClean="0">
                <a:latin typeface="Script MT Bold" panose="03040602040607080904" pitchFamily="66" charset="0"/>
              </a:rPr>
              <a:t>B 60 05 Standards and Practices</a:t>
            </a:r>
          </a:p>
          <a:p>
            <a:r>
              <a:rPr lang="en-US" sz="2400" dirty="0" smtClean="0">
                <a:latin typeface="Script MT Bold" panose="03040602040607080904" pitchFamily="66" charset="0"/>
              </a:rPr>
              <a:t>The standards and practices of the church are based upon the principles set forth in the Church Manual published by the General Conference. These principles are to be followed in all matters pertaining to the administration of local churches both within the church and in its relationship to the higher organization, the mission or conference.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115" y="1447800"/>
            <a:ext cx="2253434" cy="3352800"/>
          </a:xfrm>
          <a:prstGeom prst="rect">
            <a:avLst/>
          </a:prstGeom>
        </p:spPr>
      </p:pic>
    </p:spTree>
    <p:extLst>
      <p:ext uri="{BB962C8B-B14F-4D97-AF65-F5344CB8AC3E}">
        <p14:creationId xmlns:p14="http://schemas.microsoft.com/office/powerpoint/2010/main" val="943783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en-US" dirty="0" smtClean="0"/>
              <a:t>Church Manual</a:t>
            </a:r>
            <a:endParaRPr lang="en-US" dirty="0"/>
          </a:p>
        </p:txBody>
      </p:sp>
      <p:sp>
        <p:nvSpPr>
          <p:cNvPr id="4" name="TextBox 3"/>
          <p:cNvSpPr txBox="1"/>
          <p:nvPr/>
        </p:nvSpPr>
        <p:spPr>
          <a:xfrm>
            <a:off x="3581400" y="1447800"/>
            <a:ext cx="4648200" cy="3416320"/>
          </a:xfrm>
          <a:prstGeom prst="rect">
            <a:avLst/>
          </a:prstGeom>
          <a:noFill/>
        </p:spPr>
        <p:txBody>
          <a:bodyPr wrap="square" rtlCol="0">
            <a:spAutoFit/>
          </a:bodyPr>
          <a:lstStyle/>
          <a:p>
            <a:r>
              <a:rPr lang="en-US" sz="2400" b="1" dirty="0" smtClean="0">
                <a:latin typeface="Script MT Bold" panose="03040602040607080904" pitchFamily="66" charset="0"/>
              </a:rPr>
              <a:t>B 60 05 Standards and Practices</a:t>
            </a:r>
          </a:p>
          <a:p>
            <a:r>
              <a:rPr lang="en-US" sz="2400" dirty="0" smtClean="0">
                <a:latin typeface="Script MT Bold" panose="03040602040607080904" pitchFamily="66" charset="0"/>
              </a:rPr>
              <a:t>… No attempt should be made by any employee to set up standards of membership or to make, or attempt to enforce, rules or regulations for the church which have not been adopted by the general body of believers and which are not set forth in the Church Manual.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790699"/>
            <a:ext cx="1981200" cy="3009901"/>
          </a:xfrm>
          <a:prstGeom prst="rect">
            <a:avLst/>
          </a:prstGeom>
        </p:spPr>
      </p:pic>
    </p:spTree>
    <p:extLst>
      <p:ext uri="{BB962C8B-B14F-4D97-AF65-F5344CB8AC3E}">
        <p14:creationId xmlns:p14="http://schemas.microsoft.com/office/powerpoint/2010/main" val="2352792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smtClean="0">
                <a:solidFill>
                  <a:schemeClr val="accent1"/>
                </a:solidFill>
              </a:rPr>
              <a:t>Which come first</a:t>
            </a:r>
            <a:r>
              <a:rPr lang="en-US" dirty="0" smtClean="0"/>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7839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95400" y="2066925"/>
            <a:ext cx="3429000" cy="2571750"/>
          </a:xfrm>
        </p:spPr>
      </p:pic>
      <p:sp>
        <p:nvSpPr>
          <p:cNvPr id="4" name="Content Placeholder 3"/>
          <p:cNvSpPr>
            <a:spLocks noGrp="1"/>
          </p:cNvSpPr>
          <p:nvPr>
            <p:ph sz="half" idx="2"/>
          </p:nvPr>
        </p:nvSpPr>
        <p:spPr/>
        <p:txBody>
          <a:bodyPr>
            <a:normAutofit/>
          </a:bodyPr>
          <a:lstStyle/>
          <a:p>
            <a:r>
              <a:rPr lang="en-US" sz="1800" dirty="0"/>
              <a:t>The General Conference Working Policy shall be strictly adhered to by all organizations in every part of the world field. The work in every organization in the Division territory shall be administered in full harmony with the policies of the General Conference and of the Inter-American Division. No departure from these policies shall be made without prior approval from the General Conference and/or the Division Committee.</a:t>
            </a:r>
          </a:p>
          <a:p>
            <a:endParaRPr lang="en-US" sz="2000" dirty="0"/>
          </a:p>
        </p:txBody>
      </p:sp>
      <p:sp>
        <p:nvSpPr>
          <p:cNvPr id="6" name="Title 5"/>
          <p:cNvSpPr>
            <a:spLocks noGrp="1"/>
          </p:cNvSpPr>
          <p:nvPr>
            <p:ph type="title"/>
          </p:nvPr>
        </p:nvSpPr>
        <p:spPr/>
        <p:txBody>
          <a:bodyPr/>
          <a:lstStyle/>
          <a:p>
            <a:r>
              <a:rPr lang="en-US" dirty="0" smtClean="0"/>
              <a:t>All to adhere to WP</a:t>
            </a:r>
            <a:endParaRPr lang="en-US" dirty="0"/>
          </a:p>
        </p:txBody>
      </p:sp>
      <p:sp>
        <p:nvSpPr>
          <p:cNvPr id="5" name="Text Placeholder 4"/>
          <p:cNvSpPr>
            <a:spLocks noGrp="1"/>
          </p:cNvSpPr>
          <p:nvPr>
            <p:ph type="body" sz="quarter" idx="13"/>
          </p:nvPr>
        </p:nvSpPr>
        <p:spPr>
          <a:xfrm>
            <a:off x="4539862" y="1076323"/>
            <a:ext cx="3886201" cy="381000"/>
          </a:xfrm>
        </p:spPr>
        <p:txBody>
          <a:bodyPr/>
          <a:lstStyle/>
          <a:p>
            <a:r>
              <a:rPr lang="en-US" sz="1600" dirty="0"/>
              <a:t>B 04 10 Adherence to Policy </a:t>
            </a:r>
            <a:r>
              <a:rPr lang="en-US" sz="1600" dirty="0" smtClean="0"/>
              <a:t>Required</a:t>
            </a:r>
            <a:endParaRPr lang="en-US" sz="16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9" name="Rectangle 18"/>
          <p:cNvSpPr/>
          <p:nvPr/>
        </p:nvSpPr>
        <p:spPr>
          <a:xfrm>
            <a:off x="1171575" y="1447800"/>
            <a:ext cx="3476624" cy="707886"/>
          </a:xfrm>
          <a:prstGeom prst="rect">
            <a:avLst/>
          </a:prstGeom>
        </p:spPr>
        <p:txBody>
          <a:bodyPr wrap="square">
            <a:spAutoFit/>
          </a:bodyPr>
          <a:lstStyle/>
          <a:p>
            <a:pPr lvl="0">
              <a:spcBef>
                <a:spcPct val="20000"/>
              </a:spcBef>
              <a:buClr>
                <a:srgbClr val="694F43">
                  <a:lumMod val="20000"/>
                  <a:lumOff val="80000"/>
                </a:srgbClr>
              </a:buClr>
              <a:buSzPct val="70000"/>
            </a:pPr>
            <a:r>
              <a:rPr lang="en-US" sz="2000" dirty="0">
                <a:solidFill>
                  <a:srgbClr val="000000"/>
                </a:solidFill>
                <a:latin typeface="Script MT Bold" pitchFamily="66" charset="0"/>
                <a:cs typeface="Segoe UI" pitchFamily="34" charset="0"/>
              </a:rPr>
              <a:t>To maintain  </a:t>
            </a:r>
            <a:r>
              <a:rPr lang="en-US" sz="2000" dirty="0" smtClean="0">
                <a:solidFill>
                  <a:srgbClr val="000000"/>
                </a:solidFill>
                <a:latin typeface="Script MT Bold" pitchFamily="66" charset="0"/>
                <a:cs typeface="Segoe UI" pitchFamily="34" charset="0"/>
              </a:rPr>
              <a:t>close </a:t>
            </a:r>
            <a:r>
              <a:rPr lang="en-US" sz="2000" dirty="0">
                <a:solidFill>
                  <a:srgbClr val="000000"/>
                </a:solidFill>
                <a:latin typeface="Script MT Bold" pitchFamily="66" charset="0"/>
                <a:cs typeface="Segoe UI" pitchFamily="34" charset="0"/>
              </a:rPr>
              <a:t>cooperation and unity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en-US" sz="4000" dirty="0"/>
              <a:t>Officers and administrators </a:t>
            </a:r>
            <a:r>
              <a:rPr lang="en-US" sz="4000" dirty="0" smtClean="0"/>
              <a:t>to </a:t>
            </a:r>
            <a:r>
              <a:rPr lang="en-US" sz="4000" dirty="0"/>
              <a:t>work in harmony </a:t>
            </a:r>
            <a:r>
              <a:rPr lang="en-US" sz="4000" dirty="0" smtClean="0"/>
              <a:t>with Working Policy</a:t>
            </a:r>
            <a:endParaRPr lang="en-US" dirty="0"/>
          </a:p>
        </p:txBody>
      </p:sp>
      <p:sp>
        <p:nvSpPr>
          <p:cNvPr id="5" name="TextBox 4"/>
          <p:cNvSpPr txBox="1"/>
          <p:nvPr/>
        </p:nvSpPr>
        <p:spPr>
          <a:xfrm>
            <a:off x="685800" y="1828800"/>
            <a:ext cx="7848600" cy="26776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b="1" dirty="0" smtClean="0">
                <a:latin typeface="Script MT Bold" panose="03040602040607080904" pitchFamily="66" charset="0"/>
              </a:rPr>
              <a:t>B 04 15 </a:t>
            </a:r>
          </a:p>
          <a:p>
            <a:r>
              <a:rPr lang="en-US" sz="2800" dirty="0" smtClean="0">
                <a:latin typeface="Script MT Bold" panose="03040602040607080904" pitchFamily="66" charset="0"/>
              </a:rPr>
              <a:t>Those who show inability or unwillingness to administer their work in harmony with policy should not be continued in executive leadership by their respective constituencies or governing boards/committees</a:t>
            </a:r>
            <a:endParaRPr lang="en-US" sz="2800" dirty="0">
              <a:latin typeface="Script MT Bold" panose="03040602040607080904" pitchFamily="66" charset="0"/>
            </a:endParaRPr>
          </a:p>
        </p:txBody>
      </p:sp>
    </p:spTree>
    <p:extLst>
      <p:ext uri="{BB962C8B-B14F-4D97-AF65-F5344CB8AC3E}">
        <p14:creationId xmlns:p14="http://schemas.microsoft.com/office/powerpoint/2010/main" val="30762043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sp>
        <p:nvSpPr>
          <p:cNvPr id="4" name="Title 3"/>
          <p:cNvSpPr>
            <a:spLocks noGrp="1"/>
          </p:cNvSpPr>
          <p:nvPr>
            <p:ph type="title"/>
          </p:nvPr>
        </p:nvSpPr>
        <p:spPr/>
        <p:txBody>
          <a:bodyPr/>
          <a:lstStyle/>
          <a:p>
            <a:r>
              <a:rPr lang="en-US" dirty="0" smtClean="0"/>
              <a:t>Policies and Local Law</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2" name="Content Placeholder 1"/>
          <p:cNvSpPr>
            <a:spLocks noGrp="1"/>
          </p:cNvSpPr>
          <p:nvPr>
            <p:ph sz="half" idx="1"/>
          </p:nvPr>
        </p:nvSpPr>
        <p:spPr>
          <a:xfrm>
            <a:off x="1295400" y="1447800"/>
            <a:ext cx="6781800" cy="3810000"/>
          </a:xfrm>
        </p:spPr>
        <p:txBody>
          <a:bodyPr/>
          <a:lstStyle/>
          <a:p>
            <a:r>
              <a:rPr lang="en-US" sz="2400" dirty="0"/>
              <a:t>In the event laws/changes in the laws governing a country seem to render compliance with denominational policies a violation of the law, the organization shall act in harmony with the law, provided the following:</a:t>
            </a:r>
          </a:p>
          <a:p>
            <a:pPr lvl="1"/>
            <a:r>
              <a:rPr lang="en-US" sz="2400" dirty="0">
                <a:latin typeface="Script MT Bold" panose="03040602040607080904" pitchFamily="66" charset="0"/>
              </a:rPr>
              <a:t>a. Counsel has been sought from the </a:t>
            </a:r>
            <a:r>
              <a:rPr lang="en-US" sz="2400" dirty="0" smtClean="0">
                <a:latin typeface="Script MT Bold" panose="03040602040607080904" pitchFamily="66" charset="0"/>
              </a:rPr>
              <a:t>IAD, </a:t>
            </a:r>
            <a:r>
              <a:rPr lang="en-US" sz="2400" dirty="0">
                <a:latin typeface="Script MT Bold" panose="03040602040607080904" pitchFamily="66" charset="0"/>
              </a:rPr>
              <a:t>and it is established that denominational policies do indeed violate the law. </a:t>
            </a:r>
          </a:p>
          <a:p>
            <a:pPr lvl="1"/>
            <a:r>
              <a:rPr lang="en-US" sz="2400" dirty="0">
                <a:latin typeface="Script MT Bold" panose="03040602040607080904" pitchFamily="66" charset="0"/>
              </a:rPr>
              <a:t>b. Compliance with the law does not constitute a violation of scriptural principles.</a:t>
            </a:r>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828800"/>
            <a:ext cx="7010400" cy="3124200"/>
          </a:xfrm>
        </p:spPr>
        <p:txBody>
          <a:bodyPr>
            <a:normAutofit/>
          </a:bodyPr>
          <a:lstStyle/>
          <a:p>
            <a:r>
              <a:rPr lang="en-US" sz="3200" dirty="0" smtClean="0"/>
              <a:t>“</a:t>
            </a:r>
            <a:r>
              <a:rPr lang="en-US" sz="3200" dirty="0"/>
              <a:t>a plan of </a:t>
            </a:r>
            <a:r>
              <a:rPr lang="en-US" sz="3200" dirty="0" smtClean="0"/>
              <a:t>action” </a:t>
            </a:r>
          </a:p>
          <a:p>
            <a:endParaRPr lang="en-US" sz="3200" dirty="0" smtClean="0"/>
          </a:p>
          <a:p>
            <a:r>
              <a:rPr lang="en-US" sz="3200" dirty="0" smtClean="0"/>
              <a:t>		“</a:t>
            </a:r>
            <a:r>
              <a:rPr lang="en-US" sz="3200" dirty="0"/>
              <a:t>a way of </a:t>
            </a:r>
            <a:r>
              <a:rPr lang="en-US" sz="3200" dirty="0" smtClean="0"/>
              <a:t>management”</a:t>
            </a:r>
          </a:p>
        </p:txBody>
      </p:sp>
      <p:sp>
        <p:nvSpPr>
          <p:cNvPr id="6" name="Title 5"/>
          <p:cNvSpPr>
            <a:spLocks noGrp="1"/>
          </p:cNvSpPr>
          <p:nvPr>
            <p:ph type="ctrTitle"/>
          </p:nvPr>
        </p:nvSpPr>
        <p:spPr/>
        <p:txBody>
          <a:bodyPr/>
          <a:lstStyle/>
          <a:p>
            <a:r>
              <a:rPr lang="en-US" dirty="0" smtClean="0"/>
              <a:t>Policy - Definition</a:t>
            </a:r>
            <a:endParaRPr lang="en-US"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yellow_sticky"/>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 y="1371600"/>
            <a:ext cx="6089414" cy="3810000"/>
          </a:xfrm>
          <a:prstGeom prst="rect">
            <a:avLst/>
          </a:prstGeom>
        </p:spPr>
      </p:pic>
      <p:sp>
        <p:nvSpPr>
          <p:cNvPr id="8" name="Content Placeholder 7"/>
          <p:cNvSpPr>
            <a:spLocks noGrp="1"/>
          </p:cNvSpPr>
          <p:nvPr>
            <p:ph sz="half" idx="2"/>
          </p:nvPr>
        </p:nvSpPr>
        <p:spPr>
          <a:xfrm>
            <a:off x="762000" y="2057400"/>
            <a:ext cx="5562600" cy="1676400"/>
          </a:xfrm>
        </p:spPr>
        <p:txBody>
          <a:bodyPr>
            <a:noAutofit/>
          </a:bodyPr>
          <a:lstStyle/>
          <a:p>
            <a:r>
              <a:rPr lang="en-US" sz="2000" dirty="0"/>
              <a:t>Treats everyone with fairness and equality without favoritism or discrimination. </a:t>
            </a:r>
          </a:p>
          <a:p>
            <a:r>
              <a:rPr lang="en-US" sz="2000" dirty="0"/>
              <a:t>All person are treated fairly with dignity and respect. The environment is free from discrimination, hostility or any form of harassment. </a:t>
            </a:r>
          </a:p>
        </p:txBody>
      </p:sp>
      <p:sp>
        <p:nvSpPr>
          <p:cNvPr id="31" name="Content Placeholder 30"/>
          <p:cNvSpPr>
            <a:spLocks noGrp="1"/>
          </p:cNvSpPr>
          <p:nvPr>
            <p:ph sz="half" idx="15"/>
          </p:nvPr>
        </p:nvSpPr>
        <p:spPr>
          <a:xfrm>
            <a:off x="800100" y="4038600"/>
            <a:ext cx="5448300" cy="990600"/>
          </a:xfrm>
        </p:spPr>
        <p:txBody>
          <a:bodyPr>
            <a:normAutofit/>
          </a:bodyPr>
          <a:lstStyle/>
          <a:p>
            <a:r>
              <a:rPr lang="en-US" sz="2000" dirty="0"/>
              <a:t>Commitments and contracts are honored even if it is unfavorable to the person making the commitment</a:t>
            </a:r>
          </a:p>
          <a:p>
            <a:endParaRPr lang="en-US" sz="2000" dirty="0"/>
          </a:p>
        </p:txBody>
      </p:sp>
      <p:sp>
        <p:nvSpPr>
          <p:cNvPr id="9" name="Text Placeholder 8"/>
          <p:cNvSpPr>
            <a:spLocks noGrp="1"/>
          </p:cNvSpPr>
          <p:nvPr>
            <p:ph type="body" sz="quarter" idx="13"/>
          </p:nvPr>
        </p:nvSpPr>
        <p:spPr/>
        <p:txBody>
          <a:bodyPr>
            <a:normAutofit lnSpcReduction="10000"/>
          </a:bodyPr>
          <a:lstStyle/>
          <a:p>
            <a:endParaRPr lang="en-US" dirty="0"/>
          </a:p>
        </p:txBody>
      </p:sp>
      <p:sp>
        <p:nvSpPr>
          <p:cNvPr id="30" name="Title 29"/>
          <p:cNvSpPr>
            <a:spLocks noGrp="1"/>
          </p:cNvSpPr>
          <p:nvPr>
            <p:ph type="title"/>
          </p:nvPr>
        </p:nvSpPr>
        <p:spPr/>
        <p:txBody>
          <a:bodyPr/>
          <a:lstStyle/>
          <a:p>
            <a:r>
              <a:rPr lang="en-US" dirty="0" smtClean="0"/>
              <a:t>Maintaining Integrity</a:t>
            </a:r>
            <a:endParaRPr lang="en-US" dirty="0"/>
          </a:p>
        </p:txBody>
      </p:sp>
      <p:pic>
        <p:nvPicPr>
          <p:cNvPr id="19"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457198" cy="609598"/>
          </a:xfrm>
          <a:prstGeom prst="rect">
            <a:avLst/>
          </a:prstGeom>
        </p:spPr>
      </p:pic>
      <p:pic>
        <p:nvPicPr>
          <p:cNvPr id="20" name="red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95400"/>
            <a:ext cx="457198" cy="60959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Familiar with the WP</a:t>
            </a:r>
            <a:endParaRPr lang="fr-F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933" y="1066800"/>
            <a:ext cx="3654933" cy="4038600"/>
          </a:xfrm>
        </p:spPr>
      </p:pic>
    </p:spTree>
    <p:extLst>
      <p:ext uri="{BB962C8B-B14F-4D97-AF65-F5344CB8AC3E}">
        <p14:creationId xmlns:p14="http://schemas.microsoft.com/office/powerpoint/2010/main" val="364395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fr-FR"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8236" y="1066800"/>
            <a:ext cx="5874327" cy="4038600"/>
          </a:xfrm>
        </p:spPr>
      </p:pic>
    </p:spTree>
    <p:extLst>
      <p:ext uri="{BB962C8B-B14F-4D97-AF65-F5344CB8AC3E}">
        <p14:creationId xmlns:p14="http://schemas.microsoft.com/office/powerpoint/2010/main" val="3319242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타원 34"/>
          <p:cNvSpPr/>
          <p:nvPr/>
        </p:nvSpPr>
        <p:spPr>
          <a:xfrm>
            <a:off x="4343400" y="3357265"/>
            <a:ext cx="457200" cy="457200"/>
          </a:xfrm>
          <a:prstGeom prst="star4">
            <a:avLst/>
          </a:prstGeom>
          <a:gradFill>
            <a:gsLst>
              <a:gs pos="5000">
                <a:schemeClr val="accent3">
                  <a:lumMod val="20000"/>
                  <a:lumOff val="80000"/>
                </a:schemeClr>
              </a:gs>
              <a:gs pos="12000">
                <a:schemeClr val="accent3">
                  <a:lumMod val="40000"/>
                  <a:lumOff val="60000"/>
                </a:schemeClr>
              </a:gs>
              <a:gs pos="50000">
                <a:schemeClr val="accent3"/>
              </a:gs>
              <a:gs pos="85000">
                <a:schemeClr val="accent3">
                  <a:lumMod val="60000"/>
                  <a:lumOff val="40000"/>
                </a:schemeClr>
              </a:gs>
              <a:gs pos="95000">
                <a:schemeClr val="accent3">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5" name="타원 36"/>
          <p:cNvSpPr/>
          <p:nvPr/>
        </p:nvSpPr>
        <p:spPr>
          <a:xfrm>
            <a:off x="4192571" y="4191000"/>
            <a:ext cx="457200" cy="457200"/>
          </a:xfrm>
          <a:prstGeom prst="star4">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7" name="타원 37"/>
          <p:cNvSpPr/>
          <p:nvPr/>
        </p:nvSpPr>
        <p:spPr>
          <a:xfrm>
            <a:off x="914400" y="2286000"/>
            <a:ext cx="2667000" cy="2667000"/>
          </a:xfrm>
          <a:prstGeom prst="ellipse">
            <a:avLst/>
          </a:prstGeom>
          <a:gradFill>
            <a:gsLst>
              <a:gs pos="5000">
                <a:schemeClr val="accent1">
                  <a:lumMod val="20000"/>
                  <a:lumOff val="80000"/>
                </a:schemeClr>
              </a:gs>
              <a:gs pos="15000">
                <a:schemeClr val="accent1">
                  <a:lumMod val="60000"/>
                  <a:lumOff val="40000"/>
                </a:schemeClr>
              </a:gs>
              <a:gs pos="50000">
                <a:schemeClr val="accent1">
                  <a:lumMod val="75000"/>
                </a:schemeClr>
              </a:gs>
              <a:gs pos="78000">
                <a:schemeClr val="accent1"/>
              </a:gs>
              <a:gs pos="95000">
                <a:schemeClr val="accent1">
                  <a:lumMod val="20000"/>
                  <a:lumOff val="80000"/>
                </a:schemeClr>
              </a:gs>
            </a:gsLst>
            <a:lin ang="5400000" scaled="0"/>
          </a:gradFill>
          <a:ln cmpd="db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ko-KR" sz="2400" dirty="0" smtClean="0">
                <a:solidFill>
                  <a:prstClr val="black"/>
                </a:solidFill>
                <a:cs typeface="Arial" pitchFamily="34" charset="0"/>
              </a:rPr>
              <a:t>Working</a:t>
            </a:r>
          </a:p>
          <a:p>
            <a:pPr algn="ctr"/>
            <a:r>
              <a:rPr lang="en-US" altLang="ko-KR" sz="3000" b="1" dirty="0" smtClean="0">
                <a:solidFill>
                  <a:prstClr val="black"/>
                </a:solidFill>
                <a:cs typeface="Arial" pitchFamily="34" charset="0"/>
              </a:rPr>
              <a:t>Policy</a:t>
            </a:r>
            <a:endParaRPr lang="ko-KR" altLang="en-US" sz="3000" b="1" dirty="0">
              <a:solidFill>
                <a:prstClr val="black"/>
              </a:solidFill>
              <a:cs typeface="Arial" pitchFamily="34" charset="0"/>
            </a:endParaRPr>
          </a:p>
        </p:txBody>
      </p:sp>
      <p:sp>
        <p:nvSpPr>
          <p:cNvPr id="19" name="타원 78"/>
          <p:cNvSpPr/>
          <p:nvPr/>
        </p:nvSpPr>
        <p:spPr>
          <a:xfrm flipH="1">
            <a:off x="3657600" y="4876800"/>
            <a:ext cx="457200" cy="457200"/>
          </a:xfrm>
          <a:prstGeom prst="star4">
            <a:avLst/>
          </a:prstGeom>
          <a:gradFill>
            <a:gsLst>
              <a:gs pos="5000">
                <a:schemeClr val="accent5">
                  <a:lumMod val="20000"/>
                  <a:lumOff val="80000"/>
                </a:schemeClr>
              </a:gs>
              <a:gs pos="12000">
                <a:schemeClr val="accent5">
                  <a:lumMod val="40000"/>
                  <a:lumOff val="60000"/>
                </a:schemeClr>
              </a:gs>
              <a:gs pos="50000">
                <a:schemeClr val="accent5"/>
              </a:gs>
              <a:gs pos="85000">
                <a:schemeClr val="accent5">
                  <a:lumMod val="60000"/>
                  <a:lumOff val="40000"/>
                </a:schemeClr>
              </a:gs>
              <a:gs pos="95000">
                <a:schemeClr val="accent5">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5">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0" name="타원 91"/>
          <p:cNvSpPr/>
          <p:nvPr/>
        </p:nvSpPr>
        <p:spPr>
          <a:xfrm>
            <a:off x="3581400" y="1905000"/>
            <a:ext cx="457200" cy="457200"/>
          </a:xfrm>
          <a:prstGeom prst="star4">
            <a:avLst/>
          </a:prstGeom>
          <a:gradFill>
            <a:gsLst>
              <a:gs pos="5000">
                <a:schemeClr val="accent4">
                  <a:lumMod val="20000"/>
                  <a:lumOff val="80000"/>
                </a:schemeClr>
              </a:gs>
              <a:gs pos="12000">
                <a:schemeClr val="accent4">
                  <a:lumMod val="40000"/>
                  <a:lumOff val="60000"/>
                </a:schemeClr>
              </a:gs>
              <a:gs pos="50000">
                <a:schemeClr val="accent4"/>
              </a:gs>
              <a:gs pos="85000">
                <a:schemeClr val="accent4">
                  <a:lumMod val="60000"/>
                  <a:lumOff val="40000"/>
                </a:schemeClr>
              </a:gs>
              <a:gs pos="95000">
                <a:schemeClr val="accent4">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4">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1" name="TextBox 20"/>
          <p:cNvSpPr txBox="1"/>
          <p:nvPr/>
        </p:nvSpPr>
        <p:spPr>
          <a:xfrm>
            <a:off x="4238625" y="1824335"/>
            <a:ext cx="4295775" cy="461665"/>
          </a:xfrm>
          <a:prstGeom prst="rect">
            <a:avLst/>
          </a:prstGeom>
          <a:noFill/>
        </p:spPr>
        <p:txBody>
          <a:bodyPr wrap="square" rtlCol="0">
            <a:spAutoFit/>
          </a:bodyPr>
          <a:lstStyle/>
          <a:p>
            <a:r>
              <a:rPr lang="en-US" sz="2400" dirty="0" smtClean="0">
                <a:solidFill>
                  <a:prstClr val="white"/>
                </a:solidFill>
              </a:rPr>
              <a:t>General administrative matters</a:t>
            </a:r>
            <a:endParaRPr lang="en-US" sz="2400" dirty="0">
              <a:solidFill>
                <a:prstClr val="white"/>
              </a:solidFill>
            </a:endParaRPr>
          </a:p>
        </p:txBody>
      </p:sp>
      <p:sp>
        <p:nvSpPr>
          <p:cNvPr id="23" name="TextBox 22"/>
          <p:cNvSpPr txBox="1"/>
          <p:nvPr/>
        </p:nvSpPr>
        <p:spPr>
          <a:xfrm>
            <a:off x="4267200" y="4953000"/>
            <a:ext cx="3609975" cy="461665"/>
          </a:xfrm>
          <a:prstGeom prst="rect">
            <a:avLst/>
          </a:prstGeom>
          <a:noFill/>
        </p:spPr>
        <p:txBody>
          <a:bodyPr wrap="square" rtlCol="0">
            <a:spAutoFit/>
          </a:bodyPr>
          <a:lstStyle/>
          <a:p>
            <a:r>
              <a:rPr lang="en-US" sz="2400" smtClean="0">
                <a:solidFill>
                  <a:prstClr val="white"/>
                </a:solidFill>
              </a:rPr>
              <a:t>Retirement Matters</a:t>
            </a:r>
            <a:endParaRPr lang="en-US" sz="2400" dirty="0">
              <a:solidFill>
                <a:prstClr val="white"/>
              </a:solidFill>
            </a:endParaRPr>
          </a:p>
        </p:txBody>
      </p:sp>
      <p:sp>
        <p:nvSpPr>
          <p:cNvPr id="24" name="TextBox 23"/>
          <p:cNvSpPr txBox="1"/>
          <p:nvPr/>
        </p:nvSpPr>
        <p:spPr>
          <a:xfrm>
            <a:off x="4772025" y="2514600"/>
            <a:ext cx="4371975" cy="461665"/>
          </a:xfrm>
          <a:prstGeom prst="rect">
            <a:avLst/>
          </a:prstGeom>
          <a:noFill/>
        </p:spPr>
        <p:txBody>
          <a:bodyPr wrap="square" rtlCol="0">
            <a:spAutoFit/>
          </a:bodyPr>
          <a:lstStyle/>
          <a:p>
            <a:r>
              <a:rPr lang="en-US" sz="2400" dirty="0" smtClean="0">
                <a:solidFill>
                  <a:prstClr val="white"/>
                </a:solidFill>
              </a:rPr>
              <a:t>Employee/employer relationship</a:t>
            </a:r>
            <a:endParaRPr lang="en-US" sz="2400" dirty="0">
              <a:solidFill>
                <a:prstClr val="white"/>
              </a:solidFill>
            </a:endParaRPr>
          </a:p>
        </p:txBody>
      </p:sp>
      <p:sp>
        <p:nvSpPr>
          <p:cNvPr id="25" name="TextBox 24"/>
          <p:cNvSpPr txBox="1"/>
          <p:nvPr/>
        </p:nvSpPr>
        <p:spPr>
          <a:xfrm>
            <a:off x="4953000" y="3352800"/>
            <a:ext cx="3609975" cy="461665"/>
          </a:xfrm>
          <a:prstGeom prst="rect">
            <a:avLst/>
          </a:prstGeom>
          <a:noFill/>
        </p:spPr>
        <p:txBody>
          <a:bodyPr wrap="square" rtlCol="0">
            <a:spAutoFit/>
          </a:bodyPr>
          <a:lstStyle/>
          <a:p>
            <a:r>
              <a:rPr lang="en-US" sz="2400" dirty="0" smtClean="0">
                <a:solidFill>
                  <a:prstClr val="white"/>
                </a:solidFill>
              </a:rPr>
              <a:t>Department Policies</a:t>
            </a:r>
            <a:endParaRPr lang="en-US" sz="2400" dirty="0">
              <a:solidFill>
                <a:prstClr val="white"/>
              </a:solidFill>
            </a:endParaRPr>
          </a:p>
        </p:txBody>
      </p:sp>
      <p:sp>
        <p:nvSpPr>
          <p:cNvPr id="26" name="TextBox 25"/>
          <p:cNvSpPr txBox="1"/>
          <p:nvPr/>
        </p:nvSpPr>
        <p:spPr>
          <a:xfrm>
            <a:off x="4848225" y="4191000"/>
            <a:ext cx="3609975" cy="461665"/>
          </a:xfrm>
          <a:prstGeom prst="rect">
            <a:avLst/>
          </a:prstGeom>
          <a:noFill/>
        </p:spPr>
        <p:txBody>
          <a:bodyPr wrap="square" rtlCol="0">
            <a:spAutoFit/>
          </a:bodyPr>
          <a:lstStyle/>
          <a:p>
            <a:r>
              <a:rPr lang="en-US" sz="2400" dirty="0" smtClean="0">
                <a:solidFill>
                  <a:prstClr val="white"/>
                </a:solidFill>
              </a:rPr>
              <a:t>Financial Policies</a:t>
            </a:r>
            <a:endParaRPr lang="en-US" sz="2400" dirty="0">
              <a:solidFill>
                <a:prstClr val="white"/>
              </a:solidFill>
            </a:endParaRPr>
          </a:p>
        </p:txBody>
      </p:sp>
      <p:sp>
        <p:nvSpPr>
          <p:cNvPr id="28" name="Title 27"/>
          <p:cNvSpPr>
            <a:spLocks noGrp="1"/>
          </p:cNvSpPr>
          <p:nvPr>
            <p:ph type="title"/>
          </p:nvPr>
        </p:nvSpPr>
        <p:spPr/>
        <p:txBody>
          <a:bodyPr/>
          <a:lstStyle/>
          <a:p>
            <a:r>
              <a:rPr lang="en-US" dirty="0" smtClean="0">
                <a:solidFill>
                  <a:schemeClr val="tx1"/>
                </a:solidFill>
              </a:rPr>
              <a:t>Areas covered by IAD-WP </a:t>
            </a:r>
            <a:endParaRPr lang="en-US" dirty="0"/>
          </a:p>
        </p:txBody>
      </p:sp>
      <p:sp>
        <p:nvSpPr>
          <p:cNvPr id="29" name="TextBox 28"/>
          <p:cNvSpPr txBox="1"/>
          <p:nvPr/>
        </p:nvSpPr>
        <p:spPr>
          <a:xfrm>
            <a:off x="990600" y="5877580"/>
            <a:ext cx="7162800" cy="461665"/>
          </a:xfrm>
          <a:prstGeom prst="rect">
            <a:avLst/>
          </a:prstGeom>
          <a:noFill/>
        </p:spPr>
        <p:txBody>
          <a:bodyPr wrap="square" rtlCol="0">
            <a:spAutoFit/>
          </a:bodyPr>
          <a:lstStyle/>
          <a:p>
            <a:pPr algn="ctr"/>
            <a:r>
              <a:rPr lang="en-US" sz="2400" dirty="0" smtClean="0">
                <a:solidFill>
                  <a:srgbClr val="FFFF00"/>
                </a:solidFill>
                <a:effectLst>
                  <a:outerShdw blurRad="38100" dist="38100" dir="2700000" algn="tl">
                    <a:srgbClr val="000000">
                      <a:alpha val="43137"/>
                    </a:srgbClr>
                  </a:outerShdw>
                </a:effectLst>
              </a:rPr>
              <a:t>“  ”</a:t>
            </a:r>
            <a:endParaRPr lang="en-US" sz="2400" dirty="0">
              <a:solidFill>
                <a:srgbClr val="FFFF00"/>
              </a:solidFill>
              <a:effectLst>
                <a:outerShdw blurRad="38100" dist="38100" dir="2700000" algn="tl">
                  <a:srgbClr val="000000">
                    <a:alpha val="43137"/>
                  </a:srgbClr>
                </a:outerShdw>
              </a:effectLst>
            </a:endParaRPr>
          </a:p>
        </p:txBody>
      </p:sp>
      <p:sp>
        <p:nvSpPr>
          <p:cNvPr id="30" name="타원 38"/>
          <p:cNvSpPr/>
          <p:nvPr/>
        </p:nvSpPr>
        <p:spPr>
          <a:xfrm>
            <a:off x="4191000" y="2540030"/>
            <a:ext cx="457200" cy="457200"/>
          </a:xfrm>
          <a:prstGeom prst="star4">
            <a:avLst/>
          </a:prstGeom>
          <a:gradFill>
            <a:gsLst>
              <a:gs pos="5000">
                <a:schemeClr val="accent6">
                  <a:lumMod val="20000"/>
                  <a:lumOff val="80000"/>
                </a:schemeClr>
              </a:gs>
              <a:gs pos="12000">
                <a:schemeClr val="accent6">
                  <a:lumMod val="40000"/>
                  <a:lumOff val="60000"/>
                </a:schemeClr>
              </a:gs>
              <a:gs pos="50000">
                <a:schemeClr val="accent6"/>
              </a:gs>
              <a:gs pos="85000">
                <a:schemeClr val="accent6">
                  <a:lumMod val="60000"/>
                  <a:lumOff val="40000"/>
                </a:schemeClr>
              </a:gs>
              <a:gs pos="95000">
                <a:schemeClr val="accent6">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6">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67618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240536"/>
          </a:xfrm>
        </p:spPr>
        <p:txBody>
          <a:bodyPr/>
          <a:lstStyle/>
          <a:p>
            <a:r>
              <a:rPr lang="en-US" dirty="0" smtClean="0"/>
              <a:t>No committee member can afford to ignore or violate:</a:t>
            </a:r>
            <a:br>
              <a:rPr lang="en-US" dirty="0" smtClean="0"/>
            </a:br>
            <a:endParaRPr lang="en-US" dirty="0"/>
          </a:p>
        </p:txBody>
      </p:sp>
      <p:sp>
        <p:nvSpPr>
          <p:cNvPr id="4" name="Content Placeholder 3"/>
          <p:cNvSpPr>
            <a:spLocks noGrp="1"/>
          </p:cNvSpPr>
          <p:nvPr>
            <p:ph idx="1"/>
          </p:nvPr>
        </p:nvSpPr>
        <p:spPr>
          <a:xfrm>
            <a:off x="914400" y="2590800"/>
            <a:ext cx="7772400" cy="3764760"/>
          </a:xfrm>
        </p:spPr>
        <p:txBody>
          <a:bodyPr>
            <a:normAutofit/>
          </a:bodyPr>
          <a:lstStyle/>
          <a:p>
            <a:pPr lvl="0"/>
            <a:r>
              <a:rPr lang="en-US" dirty="0" smtClean="0"/>
              <a:t>Conflict of Interest</a:t>
            </a:r>
          </a:p>
          <a:p>
            <a:pPr lvl="0"/>
            <a:r>
              <a:rPr lang="en-US" dirty="0" smtClean="0"/>
              <a:t>Sexual Harassment</a:t>
            </a:r>
          </a:p>
          <a:p>
            <a:pPr lvl="0"/>
            <a:r>
              <a:rPr lang="en-US" dirty="0" smtClean="0"/>
              <a:t>Hiring and Firing</a:t>
            </a:r>
          </a:p>
        </p:txBody>
      </p:sp>
    </p:spTree>
    <p:extLst>
      <p:ext uri="{BB962C8B-B14F-4D97-AF65-F5344CB8AC3E}">
        <p14:creationId xmlns:p14="http://schemas.microsoft.com/office/powerpoint/2010/main" val="11142791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316736"/>
          </a:xfrm>
        </p:spPr>
        <p:txBody>
          <a:bodyPr/>
          <a:lstStyle/>
          <a:p>
            <a:r>
              <a:rPr lang="en-US" dirty="0" smtClean="0"/>
              <a:t>No administrator can afford to ignore or violate:</a:t>
            </a:r>
            <a:br>
              <a:rPr lang="en-US" dirty="0" smtClean="0"/>
            </a:br>
            <a:endParaRPr lang="en-US" dirty="0"/>
          </a:p>
        </p:txBody>
      </p:sp>
      <p:sp>
        <p:nvSpPr>
          <p:cNvPr id="4" name="Content Placeholder 3"/>
          <p:cNvSpPr>
            <a:spLocks noGrp="1"/>
          </p:cNvSpPr>
          <p:nvPr>
            <p:ph idx="1"/>
          </p:nvPr>
        </p:nvSpPr>
        <p:spPr>
          <a:xfrm>
            <a:off x="914400" y="2514600"/>
            <a:ext cx="7772400" cy="3840960"/>
          </a:xfrm>
        </p:spPr>
        <p:txBody>
          <a:bodyPr>
            <a:normAutofit/>
          </a:bodyPr>
          <a:lstStyle/>
          <a:p>
            <a:pPr lvl="0"/>
            <a:r>
              <a:rPr lang="en-US" dirty="0" smtClean="0"/>
              <a:t>Retention and safeguarding of records</a:t>
            </a:r>
          </a:p>
          <a:p>
            <a:pPr lvl="0"/>
            <a:r>
              <a:rPr lang="en-US" dirty="0" smtClean="0"/>
              <a:t>Use of the tithe</a:t>
            </a:r>
          </a:p>
          <a:p>
            <a:pPr lvl="0"/>
            <a:r>
              <a:rPr lang="en-US" dirty="0" smtClean="0"/>
              <a:t>Financial responsibilities </a:t>
            </a:r>
          </a:p>
          <a:p>
            <a:pPr lvl="0"/>
            <a:r>
              <a:rPr lang="en-US" dirty="0" smtClean="0"/>
              <a:t>Benefit Plan for Employees</a:t>
            </a:r>
            <a:endParaRPr lang="en-US" dirty="0"/>
          </a:p>
        </p:txBody>
      </p:sp>
    </p:spTree>
    <p:extLst>
      <p:ext uri="{BB962C8B-B14F-4D97-AF65-F5344CB8AC3E}">
        <p14:creationId xmlns:p14="http://schemas.microsoft.com/office/powerpoint/2010/main" val="371131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rot="641215">
            <a:off x="3864475" y="773394"/>
            <a:ext cx="3880047" cy="2466784"/>
          </a:xfrm>
        </p:spPr>
      </p:pic>
      <p:sp>
        <p:nvSpPr>
          <p:cNvPr id="8" name="Text Placeholder 7"/>
          <p:cNvSpPr>
            <a:spLocks noGrp="1"/>
          </p:cNvSpPr>
          <p:nvPr>
            <p:ph type="body" sz="half" idx="2"/>
          </p:nvPr>
        </p:nvSpPr>
        <p:spPr/>
        <p:txBody>
          <a:bodyPr/>
          <a:lstStyle/>
          <a:p>
            <a:r>
              <a:rPr lang="en-US" dirty="0" smtClean="0"/>
              <a:t>.</a:t>
            </a:r>
          </a:p>
          <a:p>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609600"/>
            <a:ext cx="457198" cy="60959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990600" y="626534"/>
            <a:ext cx="7239000" cy="4021666"/>
          </a:xfrm>
        </p:spPr>
      </p:pic>
      <p:sp>
        <p:nvSpPr>
          <p:cNvPr id="4" name="Text Placeholder 3"/>
          <p:cNvSpPr>
            <a:spLocks noGrp="1"/>
          </p:cNvSpPr>
          <p:nvPr>
            <p:ph type="body" sz="half" idx="2"/>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447800"/>
            <a:ext cx="7010400" cy="3505200"/>
          </a:xfrm>
        </p:spPr>
        <p:txBody>
          <a:bodyPr>
            <a:normAutofit/>
          </a:bodyPr>
          <a:lstStyle/>
          <a:p>
            <a:r>
              <a:rPr lang="en-US" dirty="0"/>
              <a:t>Policies serve as the foundation for holding </a:t>
            </a:r>
            <a:r>
              <a:rPr lang="en-US" dirty="0" smtClean="0"/>
              <a:t>an administrator accountable</a:t>
            </a:r>
            <a:r>
              <a:rPr lang="en-US" dirty="0"/>
              <a:t>. Accountability in today’s litigation obsessed society is a must. </a:t>
            </a:r>
            <a:endParaRPr lang="en-US" dirty="0" smtClean="0"/>
          </a:p>
          <a:p>
            <a:endParaRPr lang="en-US" dirty="0" smtClean="0"/>
          </a:p>
          <a:p>
            <a:r>
              <a:rPr lang="en-US" dirty="0" smtClean="0"/>
              <a:t>In </a:t>
            </a:r>
            <a:r>
              <a:rPr lang="en-US" dirty="0"/>
              <a:t>our efforts to provide guidance to our </a:t>
            </a:r>
            <a:r>
              <a:rPr lang="en-US" dirty="0" smtClean="0"/>
              <a:t>administrators </a:t>
            </a:r>
            <a:r>
              <a:rPr lang="en-US" dirty="0"/>
              <a:t>we must be careful to not take away from their ability to apply good judgment and discretion as they accomplish their duties. </a:t>
            </a:r>
            <a:endParaRPr lang="en-US" dirty="0" smtClean="0"/>
          </a:p>
        </p:txBody>
      </p:sp>
      <p:sp>
        <p:nvSpPr>
          <p:cNvPr id="6" name="Title 5"/>
          <p:cNvSpPr>
            <a:spLocks noGrp="1"/>
          </p:cNvSpPr>
          <p:nvPr>
            <p:ph type="ctrTitle"/>
          </p:nvPr>
        </p:nvSpPr>
        <p:spPr/>
        <p:txBody>
          <a:bodyPr/>
          <a:lstStyle/>
          <a:p>
            <a:r>
              <a:rPr lang="en-US" dirty="0" smtClean="0"/>
              <a:t>Why Policy?</a:t>
            </a:r>
            <a:endParaRPr lang="en-US"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157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219200"/>
            <a:ext cx="6400799" cy="3733800"/>
          </a:xfrm>
        </p:spPr>
        <p:txBody>
          <a:bodyPr>
            <a:normAutofit/>
          </a:bodyPr>
          <a:lstStyle/>
          <a:p>
            <a:endParaRPr lang="en-US" dirty="0"/>
          </a:p>
          <a:p>
            <a:r>
              <a:rPr lang="en-US" dirty="0" smtClean="0"/>
              <a:t>Well </a:t>
            </a:r>
            <a:r>
              <a:rPr lang="en-US" dirty="0"/>
              <a:t>thought out and written policies provide </a:t>
            </a:r>
            <a:r>
              <a:rPr lang="en-US" dirty="0" smtClean="0"/>
              <a:t>administrators </a:t>
            </a:r>
            <a:r>
              <a:rPr lang="en-US" dirty="0"/>
              <a:t>with the guidance they need to be more professional in the execution of their responsibilities.</a:t>
            </a:r>
            <a:endParaRPr lang="fr-FR" dirty="0"/>
          </a:p>
          <a:p>
            <a:endParaRPr lang="en-US" dirty="0" smtClean="0"/>
          </a:p>
        </p:txBody>
      </p:sp>
      <p:sp>
        <p:nvSpPr>
          <p:cNvPr id="6" name="Title 5"/>
          <p:cNvSpPr>
            <a:spLocks noGrp="1"/>
          </p:cNvSpPr>
          <p:nvPr>
            <p:ph type="ctrTitle"/>
          </p:nvPr>
        </p:nvSpPr>
        <p:spPr/>
        <p:txBody>
          <a:bodyPr/>
          <a:lstStyle/>
          <a:p>
            <a:r>
              <a:rPr lang="en-US" dirty="0" smtClean="0"/>
              <a:t>Why Policy?</a:t>
            </a:r>
            <a:endParaRPr lang="en-US"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97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6" name="Content Placeholder 5"/>
          <p:cNvSpPr>
            <a:spLocks noGrp="1"/>
          </p:cNvSpPr>
          <p:nvPr>
            <p:ph sz="half" idx="2"/>
          </p:nvPr>
        </p:nvSpPr>
        <p:spPr/>
        <p:txBody>
          <a:bodyPr>
            <a:normAutofit/>
          </a:bodyPr>
          <a:lstStyle/>
          <a:p>
            <a:pPr marL="0" indent="0">
              <a:buNone/>
            </a:pPr>
            <a:r>
              <a:rPr lang="en-US" sz="2000" dirty="0" smtClean="0"/>
              <a:t>To protect the organization from:</a:t>
            </a:r>
          </a:p>
          <a:p>
            <a:pPr marL="0" indent="0">
              <a:buNone/>
            </a:pPr>
            <a:endParaRPr lang="en-US" sz="2000" dirty="0" smtClean="0"/>
          </a:p>
          <a:p>
            <a:r>
              <a:rPr lang="en-US" sz="2000" dirty="0" smtClean="0"/>
              <a:t>Autocratic and erratic leadership</a:t>
            </a:r>
            <a:endParaRPr lang="en-US" sz="2000" dirty="0"/>
          </a:p>
          <a:p>
            <a:r>
              <a:rPr lang="en-US" sz="2000" dirty="0"/>
              <a:t>M</a:t>
            </a:r>
            <a:r>
              <a:rPr lang="en-US" sz="2000" dirty="0" smtClean="0"/>
              <a:t>erely </a:t>
            </a:r>
            <a:r>
              <a:rPr lang="en-US" sz="2000" dirty="0"/>
              <a:t>reactive decision-making</a:t>
            </a:r>
          </a:p>
          <a:p>
            <a:r>
              <a:rPr lang="en-US" sz="2000" dirty="0"/>
              <a:t>W</a:t>
            </a:r>
            <a:r>
              <a:rPr lang="en-US" sz="2000" dirty="0" smtClean="0"/>
              <a:t>idely </a:t>
            </a:r>
            <a:r>
              <a:rPr lang="en-US" sz="2000" dirty="0"/>
              <a:t>differing patterns of </a:t>
            </a:r>
            <a:r>
              <a:rPr lang="en-US" sz="2000" dirty="0" smtClean="0"/>
              <a:t>action</a:t>
            </a:r>
            <a:endParaRPr lang="en-US" sz="2000" dirty="0"/>
          </a:p>
        </p:txBody>
      </p:sp>
      <p:sp>
        <p:nvSpPr>
          <p:cNvPr id="4" name="Text Placeholder 3"/>
          <p:cNvSpPr>
            <a:spLocks noGrp="1"/>
          </p:cNvSpPr>
          <p:nvPr>
            <p:ph type="body" idx="12"/>
          </p:nvPr>
        </p:nvSpPr>
        <p:spPr/>
        <p:txBody>
          <a:bodyPr/>
          <a:lstStyle/>
          <a:p>
            <a:endParaRPr lang="en-US"/>
          </a:p>
        </p:txBody>
      </p:sp>
      <p:sp>
        <p:nvSpPr>
          <p:cNvPr id="5" name="Title 4"/>
          <p:cNvSpPr>
            <a:spLocks noGrp="1"/>
          </p:cNvSpPr>
          <p:nvPr>
            <p:ph type="title"/>
          </p:nvPr>
        </p:nvSpPr>
        <p:spPr/>
        <p:txBody>
          <a:bodyPr/>
          <a:lstStyle/>
          <a:p>
            <a:r>
              <a:rPr lang="en-US" dirty="0" smtClean="0">
                <a:solidFill>
                  <a:schemeClr val="bg1"/>
                </a:solidFill>
              </a:rPr>
              <a:t>Policy’s </a:t>
            </a:r>
            <a:r>
              <a:rPr lang="en-US" dirty="0" smtClean="0">
                <a:solidFill>
                  <a:schemeClr val="bg1"/>
                </a:solidFill>
              </a:rPr>
              <a:t>purpose</a:t>
            </a:r>
            <a:endParaRPr lang="en-US" dirty="0">
              <a:solidFill>
                <a:schemeClr val="bg1"/>
              </a:solidFill>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334000" y="1681162"/>
            <a:ext cx="2609850" cy="3262313"/>
          </a:xfrm>
          <a:prstGeom prst="rect">
            <a:avLst/>
          </a:prstGeom>
        </p:spPr>
      </p:pic>
    </p:spTree>
    <p:extLst>
      <p:ext uri="{BB962C8B-B14F-4D97-AF65-F5344CB8AC3E}">
        <p14:creationId xmlns:p14="http://schemas.microsoft.com/office/powerpoint/2010/main" val="5916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685800"/>
            <a:ext cx="8229600" cy="677108"/>
          </a:xfrm>
        </p:spPr>
        <p:txBody>
          <a:bodyPr/>
          <a:lstStyle/>
          <a:p>
            <a:pPr eaLnBrk="1" hangingPunct="1"/>
            <a:r>
              <a:rPr lang="en-US" dirty="0" smtClean="0">
                <a:solidFill>
                  <a:schemeClr val="bg1"/>
                </a:solidFill>
              </a:rPr>
              <a:t>Policy’s function:</a:t>
            </a:r>
          </a:p>
        </p:txBody>
      </p:sp>
      <p:sp>
        <p:nvSpPr>
          <p:cNvPr id="3" name="Content Placeholder 2"/>
          <p:cNvSpPr>
            <a:spLocks noGrp="1"/>
          </p:cNvSpPr>
          <p:nvPr>
            <p:ph idx="1"/>
          </p:nvPr>
        </p:nvSpPr>
        <p:spPr>
          <a:xfrm>
            <a:off x="457200" y="1508760"/>
            <a:ext cx="8229600" cy="3841750"/>
          </a:xfrm>
        </p:spPr>
        <p:txBody>
          <a:bodyPr rtlCol="0">
            <a:noAutofit/>
          </a:bodyPr>
          <a:lstStyle/>
          <a:p>
            <a:pPr marL="514350" indent="-514350" eaLnBrk="1" fontAlgn="auto" hangingPunct="1">
              <a:spcBef>
                <a:spcPct val="0"/>
              </a:spcBef>
              <a:buFont typeface="+mj-lt"/>
              <a:buAutoNum type="arabicPeriod"/>
              <a:defRPr/>
            </a:pPr>
            <a:r>
              <a:rPr lang="en-US" dirty="0" smtClean="0">
                <a:solidFill>
                  <a:schemeClr val="bg1"/>
                </a:solidFill>
                <a:ea typeface="Arial Unicode MS" pitchFamily="34" charset="-128"/>
                <a:cs typeface="Arial Unicode MS" pitchFamily="34" charset="-128"/>
              </a:rPr>
              <a:t>Defines </a:t>
            </a:r>
            <a:r>
              <a:rPr lang="en-US" u="sng" dirty="0" smtClean="0">
                <a:solidFill>
                  <a:schemeClr val="bg1"/>
                </a:solidFill>
                <a:ea typeface="Arial Unicode MS" pitchFamily="34" charset="-128"/>
                <a:cs typeface="Arial Unicode MS" pitchFamily="34" charset="-128"/>
              </a:rPr>
              <a:t>how</a:t>
            </a:r>
            <a:r>
              <a:rPr lang="en-US" dirty="0" smtClean="0">
                <a:solidFill>
                  <a:schemeClr val="bg1"/>
                </a:solidFill>
                <a:ea typeface="Arial Unicode MS" pitchFamily="34" charset="-128"/>
                <a:cs typeface="Arial Unicode MS" pitchFamily="34" charset="-128"/>
              </a:rPr>
              <a:t> we do our work</a:t>
            </a:r>
          </a:p>
          <a:p>
            <a:pPr marL="514350" indent="-514350" eaLnBrk="1" fontAlgn="auto" hangingPunct="1">
              <a:spcBef>
                <a:spcPct val="0"/>
              </a:spcBef>
              <a:buFont typeface="+mj-lt"/>
              <a:buAutoNum type="arabicPeriod"/>
              <a:defRPr/>
            </a:pPr>
            <a:r>
              <a:rPr lang="en-US" dirty="0" smtClean="0">
                <a:solidFill>
                  <a:schemeClr val="bg1"/>
                </a:solidFill>
                <a:ea typeface="Arial Unicode MS" pitchFamily="34" charset="-128"/>
                <a:cs typeface="Arial Unicode MS" pitchFamily="34" charset="-128"/>
              </a:rPr>
              <a:t>Represents a collective decision-making process (executive committee).</a:t>
            </a:r>
          </a:p>
          <a:p>
            <a:pPr marL="514350" indent="-514350" eaLnBrk="1" fontAlgn="auto" hangingPunct="1">
              <a:spcBef>
                <a:spcPct val="0"/>
              </a:spcBef>
              <a:buFont typeface="+mj-lt"/>
              <a:buAutoNum type="arabicPeriod"/>
              <a:defRPr/>
            </a:pPr>
            <a:r>
              <a:rPr lang="en-US" dirty="0" smtClean="0">
                <a:solidFill>
                  <a:schemeClr val="bg1"/>
                </a:solidFill>
                <a:ea typeface="Arial Unicode MS" pitchFamily="34" charset="-128"/>
                <a:cs typeface="Arial Unicode MS" pitchFamily="34" charset="-128"/>
              </a:rPr>
              <a:t>General Conference </a:t>
            </a:r>
            <a:r>
              <a:rPr lang="en-US" i="1" dirty="0" smtClean="0">
                <a:solidFill>
                  <a:schemeClr val="bg1"/>
                </a:solidFill>
                <a:ea typeface="Arial Unicode MS" pitchFamily="34" charset="-128"/>
                <a:cs typeface="Arial Unicode MS" pitchFamily="34" charset="-128"/>
              </a:rPr>
              <a:t>Working Policy</a:t>
            </a:r>
            <a:r>
              <a:rPr lang="en-US" dirty="0" smtClean="0">
                <a:solidFill>
                  <a:schemeClr val="bg1"/>
                </a:solidFill>
                <a:ea typeface="Arial Unicode MS" pitchFamily="34" charset="-128"/>
                <a:cs typeface="Arial Unicode MS" pitchFamily="34" charset="-128"/>
              </a:rPr>
              <a:t> is the policy framework for the world Church.</a:t>
            </a:r>
          </a:p>
          <a:p>
            <a:pPr marL="514350" indent="-514350" eaLnBrk="1" fontAlgn="auto" hangingPunct="1">
              <a:spcBef>
                <a:spcPct val="0"/>
              </a:spcBef>
              <a:buFont typeface="+mj-lt"/>
              <a:buAutoNum type="arabicPeriod"/>
              <a:defRPr/>
            </a:pPr>
            <a:r>
              <a:rPr lang="en-US" dirty="0" smtClean="0">
                <a:solidFill>
                  <a:schemeClr val="bg1"/>
                </a:solidFill>
                <a:ea typeface="Arial Unicode MS" pitchFamily="34" charset="-128"/>
                <a:cs typeface="Arial Unicode MS" pitchFamily="34" charset="-128"/>
              </a:rPr>
              <a:t>The </a:t>
            </a:r>
            <a:r>
              <a:rPr lang="en-US" i="1" dirty="0" smtClean="0">
                <a:solidFill>
                  <a:schemeClr val="bg1"/>
                </a:solidFill>
                <a:ea typeface="Arial Unicode MS" pitchFamily="34" charset="-128"/>
                <a:cs typeface="Arial Unicode MS" pitchFamily="34" charset="-128"/>
              </a:rPr>
              <a:t>Church Manual</a:t>
            </a:r>
            <a:r>
              <a:rPr lang="en-US" dirty="0" smtClean="0">
                <a:solidFill>
                  <a:schemeClr val="bg1"/>
                </a:solidFill>
                <a:ea typeface="Arial Unicode MS" pitchFamily="34" charset="-128"/>
                <a:cs typeface="Arial Unicode MS" pitchFamily="34" charset="-128"/>
              </a:rPr>
              <a:t> is the policy framework for the operations of local churches.</a:t>
            </a:r>
          </a:p>
          <a:p>
            <a:pPr marL="514350" indent="-514350" eaLnBrk="1" fontAlgn="auto" hangingPunct="1">
              <a:spcBef>
                <a:spcPct val="0"/>
              </a:spcBef>
              <a:buFont typeface="+mj-lt"/>
              <a:buAutoNum type="arabicPeriod"/>
              <a:defRPr/>
            </a:pPr>
            <a:r>
              <a:rPr lang="en-US" dirty="0" smtClean="0">
                <a:solidFill>
                  <a:schemeClr val="bg1"/>
                </a:solidFill>
                <a:ea typeface="Arial Unicode MS" pitchFamily="34" charset="-128"/>
                <a:cs typeface="Arial Unicode MS" pitchFamily="34" charset="-128"/>
              </a:rPr>
              <a:t>Is dynamic, can be amended.</a:t>
            </a:r>
          </a:p>
        </p:txBody>
      </p:sp>
      <p:sp>
        <p:nvSpPr>
          <p:cNvPr id="4" name="Slide Number Placeholder 3"/>
          <p:cNvSpPr>
            <a:spLocks noGrp="1"/>
          </p:cNvSpPr>
          <p:nvPr>
            <p:ph type="sldNum" sz="quarter" idx="4294967295"/>
          </p:nvPr>
        </p:nvSpPr>
        <p:spPr>
          <a:xfrm>
            <a:off x="8610600" y="6416675"/>
            <a:ext cx="457200" cy="365125"/>
          </a:xfrm>
          <a:prstGeom prst="rect">
            <a:avLst/>
          </a:prstGeom>
        </p:spPr>
        <p:txBody>
          <a:bodyPr/>
          <a:lstStyle/>
          <a:p>
            <a:pPr>
              <a:defRPr/>
            </a:pPr>
            <a:fld id="{71313479-566C-4BE5-B5AF-FF5A3BF48A1A}" type="slidenum">
              <a:rPr lang="en-US" smtClean="0"/>
              <a:pPr>
                <a:defRPr/>
              </a:pPr>
              <a:t>6</a:t>
            </a:fld>
            <a:endParaRPr lang="en-US" dirty="0"/>
          </a:p>
        </p:txBody>
      </p:sp>
    </p:spTree>
    <p:extLst>
      <p:ext uri="{BB962C8B-B14F-4D97-AF65-F5344CB8AC3E}">
        <p14:creationId xmlns:p14="http://schemas.microsoft.com/office/powerpoint/2010/main" val="315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677108"/>
          </a:xfrm>
        </p:spPr>
        <p:txBody>
          <a:bodyPr/>
          <a:lstStyle/>
          <a:p>
            <a:r>
              <a:rPr lang="en-US" dirty="0">
                <a:solidFill>
                  <a:schemeClr val="bg1"/>
                </a:solidFill>
              </a:rPr>
              <a:t>Policy:  the big picture</a:t>
            </a:r>
          </a:p>
        </p:txBody>
      </p:sp>
      <p:graphicFrame>
        <p:nvGraphicFramePr>
          <p:cNvPr id="5" name="Content Placeholder 6"/>
          <p:cNvGraphicFramePr>
            <a:graphicFrameLocks/>
          </p:cNvGraphicFramePr>
          <p:nvPr>
            <p:extLst>
              <p:ext uri="{D42A27DB-BD31-4B8C-83A1-F6EECF244321}">
                <p14:modId xmlns:p14="http://schemas.microsoft.com/office/powerpoint/2010/main" val="3276031432"/>
              </p:ext>
            </p:extLst>
          </p:nvPr>
        </p:nvGraphicFramePr>
        <p:xfrm>
          <a:off x="762000" y="1600201"/>
          <a:ext cx="7696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435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smtClean="0">
                <a:solidFill>
                  <a:schemeClr val="accent1"/>
                </a:solidFill>
              </a:rPr>
              <a:t>Which come first</a:t>
            </a:r>
            <a:r>
              <a:rPr lang="en-US" dirty="0" smtClean="0"/>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45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4495800"/>
          </a:xfrm>
        </p:spPr>
        <p:txBody>
          <a:bodyPr>
            <a:normAutofit/>
          </a:bodyPr>
          <a:lstStyle/>
          <a:p>
            <a:r>
              <a:rPr lang="en-US" sz="1800" b="1" dirty="0"/>
              <a:t>B 04 05 Authoritative Voice of the Church.-</a:t>
            </a:r>
            <a:endParaRPr lang="en-US" sz="1800" dirty="0"/>
          </a:p>
          <a:p>
            <a:r>
              <a:rPr lang="en-US" sz="1800" dirty="0"/>
              <a:t>The General Conference Working Policy contains the Constitution and Bylaws of the General Conference and the accumulated policies adopted by General Conference sessions and Annual Councils of the General Conference Committee. It is, therefore, the authoritative voice of the Church in all matters pertaining to the administration of the work of the Seventh-day Adventist denomination in all parts of the world.</a:t>
            </a:r>
          </a:p>
          <a:p>
            <a:endParaRPr lang="en-US" sz="1800" dirty="0"/>
          </a:p>
        </p:txBody>
      </p:sp>
      <p:sp>
        <p:nvSpPr>
          <p:cNvPr id="6" name="Title 5"/>
          <p:cNvSpPr>
            <a:spLocks noGrp="1"/>
          </p:cNvSpPr>
          <p:nvPr>
            <p:ph type="title"/>
          </p:nvPr>
        </p:nvSpPr>
        <p:spPr/>
        <p:txBody>
          <a:bodyPr/>
          <a:lstStyle/>
          <a:p>
            <a:r>
              <a:rPr lang="en-US" dirty="0" smtClean="0"/>
              <a:t>GC Working Policy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657" y="1295400"/>
            <a:ext cx="4771143" cy="332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65399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itch Me Your Idea Animated">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Work Static">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TP030000553">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22209</TotalTime>
  <Words>836</Words>
  <Application>Microsoft Office PowerPoint</Application>
  <PresentationFormat>On-screen Show (4:3)</PresentationFormat>
  <Paragraphs>90</Paragraphs>
  <Slides>27</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Arial</vt:lpstr>
      <vt:lpstr>Perpetua</vt:lpstr>
      <vt:lpstr>Wingdings</vt:lpstr>
      <vt:lpstr>Calibri</vt:lpstr>
      <vt:lpstr>맑은 고딕</vt:lpstr>
      <vt:lpstr>Corbel</vt:lpstr>
      <vt:lpstr>Arial Unicode MS</vt:lpstr>
      <vt:lpstr>Century Gothic</vt:lpstr>
      <vt:lpstr>Segoe UI</vt:lpstr>
      <vt:lpstr>Wingdings 3</vt:lpstr>
      <vt:lpstr>Script MT Bold</vt:lpstr>
      <vt:lpstr>Wingdings 2</vt:lpstr>
      <vt:lpstr>Consolas</vt:lpstr>
      <vt:lpstr>Times New Roman</vt:lpstr>
      <vt:lpstr>Pitch Me Your Idea Animated</vt:lpstr>
      <vt:lpstr>Office Work Static</vt:lpstr>
      <vt:lpstr>TP030000553</vt:lpstr>
      <vt:lpstr>The function of Policy in Board and Committee meeting</vt:lpstr>
      <vt:lpstr>Policy - Definition</vt:lpstr>
      <vt:lpstr>Why Policy?</vt:lpstr>
      <vt:lpstr>Why Policy?</vt:lpstr>
      <vt:lpstr>Policy’s purpose</vt:lpstr>
      <vt:lpstr>Policy’s function:</vt:lpstr>
      <vt:lpstr>Policy:  the big picture</vt:lpstr>
      <vt:lpstr>PowerPoint Presentation</vt:lpstr>
      <vt:lpstr>GC Working Policy</vt:lpstr>
      <vt:lpstr>IAD Working Policy</vt:lpstr>
      <vt:lpstr>Union Working Policy</vt:lpstr>
      <vt:lpstr>Constitution and Bylaws</vt:lpstr>
      <vt:lpstr>Two policy books—different roles</vt:lpstr>
      <vt:lpstr>Church Manual</vt:lpstr>
      <vt:lpstr>Church Manual</vt:lpstr>
      <vt:lpstr>PowerPoint Presentation</vt:lpstr>
      <vt:lpstr>All to adhere to WP</vt:lpstr>
      <vt:lpstr>Officers and administrators to work in harmony with Working Policy</vt:lpstr>
      <vt:lpstr>Policies and Local Law</vt:lpstr>
      <vt:lpstr>Maintaining Integrity</vt:lpstr>
      <vt:lpstr>Familiar with the WP</vt:lpstr>
      <vt:lpstr>PowerPoint Presentation</vt:lpstr>
      <vt:lpstr>Areas covered by IAD-WP </vt:lpstr>
      <vt:lpstr>No committee member can afford to ignore or violate: </vt:lpstr>
      <vt:lpstr>No administrator can afford to ignore or violate: </vt:lpstr>
      <vt:lpstr>PowerPoint Presentation</vt:lpstr>
      <vt:lpstr>-</vt:lpstr>
    </vt:vector>
  </TitlesOfParts>
  <Company>eclipsed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henryel@interamerica.org</dc:creator>
  <cp:lastModifiedBy>Elie Henry</cp:lastModifiedBy>
  <cp:revision>458</cp:revision>
  <dcterms:created xsi:type="dcterms:W3CDTF">2009-04-22T21:54:33Z</dcterms:created>
  <dcterms:modified xsi:type="dcterms:W3CDTF">2016-11-30T16:58:44Z</dcterms:modified>
</cp:coreProperties>
</file>