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36"/>
  </p:notesMasterIdLst>
  <p:sldIdLst>
    <p:sldId id="280" r:id="rId3"/>
    <p:sldId id="279" r:id="rId4"/>
    <p:sldId id="284" r:id="rId5"/>
    <p:sldId id="271" r:id="rId6"/>
    <p:sldId id="312" r:id="rId7"/>
    <p:sldId id="313" r:id="rId8"/>
    <p:sldId id="311" r:id="rId9"/>
    <p:sldId id="337" r:id="rId10"/>
    <p:sldId id="309" r:id="rId11"/>
    <p:sldId id="282" r:id="rId12"/>
    <p:sldId id="314" r:id="rId13"/>
    <p:sldId id="290" r:id="rId14"/>
    <p:sldId id="316" r:id="rId15"/>
    <p:sldId id="317" r:id="rId16"/>
    <p:sldId id="315" r:id="rId17"/>
    <p:sldId id="319" r:id="rId18"/>
    <p:sldId id="322" r:id="rId19"/>
    <p:sldId id="336" r:id="rId20"/>
    <p:sldId id="323" r:id="rId21"/>
    <p:sldId id="331" r:id="rId22"/>
    <p:sldId id="324" r:id="rId23"/>
    <p:sldId id="325" r:id="rId24"/>
    <p:sldId id="328" r:id="rId25"/>
    <p:sldId id="329" r:id="rId26"/>
    <p:sldId id="332" r:id="rId27"/>
    <p:sldId id="334" r:id="rId28"/>
    <p:sldId id="335" r:id="rId29"/>
    <p:sldId id="320" r:id="rId30"/>
    <p:sldId id="338" r:id="rId31"/>
    <p:sldId id="289" r:id="rId32"/>
    <p:sldId id="261" r:id="rId33"/>
    <p:sldId id="266" r:id="rId34"/>
    <p:sldId id="276" r:id="rId3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5" autoAdjust="0"/>
    <p:restoredTop sz="76039" autoAdjust="0"/>
  </p:normalViewPr>
  <p:slideViewPr>
    <p:cSldViewPr>
      <p:cViewPr varScale="1">
        <p:scale>
          <a:sx n="87" d="100"/>
          <a:sy n="87" d="100"/>
        </p:scale>
        <p:origin x="2360"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17017-7E98-48F1-9751-5B25AA80B88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CE2B3E8-3335-4105-AC27-B923D61CD769}">
      <dgm:prSet phldrT="[Text]" custT="1"/>
      <dgm:spPr/>
      <dgm:t>
        <a:bodyPr/>
        <a:lstStyle/>
        <a:p>
          <a:r>
            <a:rPr lang="es-ES" sz="2000" b="1" dirty="0" smtClean="0">
              <a:latin typeface="Arial Rounded MT Bold" panose="020F0704030504030204" pitchFamily="34" charset="0"/>
            </a:rPr>
            <a:t>SIGNOS DE PREOCUPACIÓN</a:t>
          </a:r>
          <a:endParaRPr lang="en-US" sz="2000" dirty="0"/>
        </a:p>
      </dgm:t>
    </dgm:pt>
    <dgm:pt modelId="{3C7CA416-F993-4903-B004-8ECA66843B76}" type="parTrans" cxnId="{8EF13633-EC4E-406A-9776-56C78F64FAA4}">
      <dgm:prSet/>
      <dgm:spPr/>
      <dgm:t>
        <a:bodyPr/>
        <a:lstStyle/>
        <a:p>
          <a:endParaRPr lang="en-US"/>
        </a:p>
      </dgm:t>
    </dgm:pt>
    <dgm:pt modelId="{AA196FF3-8DC9-4FD1-A536-39F5387EEB30}" type="sibTrans" cxnId="{8EF13633-EC4E-406A-9776-56C78F64FAA4}">
      <dgm:prSet/>
      <dgm:spPr/>
      <dgm:t>
        <a:bodyPr/>
        <a:lstStyle/>
        <a:p>
          <a:endParaRPr lang="en-US"/>
        </a:p>
      </dgm:t>
    </dgm:pt>
    <dgm:pt modelId="{81649026-4A83-4431-90D9-CEBEE9BF3200}" type="pres">
      <dgm:prSet presAssocID="{85017017-7E98-48F1-9751-5B25AA80B885}" presName="linear" presStyleCnt="0">
        <dgm:presLayoutVars>
          <dgm:animLvl val="lvl"/>
          <dgm:resizeHandles val="exact"/>
        </dgm:presLayoutVars>
      </dgm:prSet>
      <dgm:spPr/>
      <dgm:t>
        <a:bodyPr/>
        <a:lstStyle/>
        <a:p>
          <a:endParaRPr lang="en-US"/>
        </a:p>
      </dgm:t>
    </dgm:pt>
    <dgm:pt modelId="{060DA990-5811-423A-BA3E-14DD7E8A14CB}" type="pres">
      <dgm:prSet presAssocID="{7CE2B3E8-3335-4105-AC27-B923D61CD769}" presName="parentText" presStyleLbl="node1" presStyleIdx="0" presStyleCnt="1" custScaleY="37574" custLinFactNeighborX="485" custLinFactNeighborY="27574">
        <dgm:presLayoutVars>
          <dgm:chMax val="0"/>
          <dgm:bulletEnabled val="1"/>
        </dgm:presLayoutVars>
      </dgm:prSet>
      <dgm:spPr/>
      <dgm:t>
        <a:bodyPr/>
        <a:lstStyle/>
        <a:p>
          <a:endParaRPr lang="en-US"/>
        </a:p>
      </dgm:t>
    </dgm:pt>
  </dgm:ptLst>
  <dgm:cxnLst>
    <dgm:cxn modelId="{E3A0B5C7-339F-564A-B1DC-CABE3934AF3B}" type="presOf" srcId="{85017017-7E98-48F1-9751-5B25AA80B885}" destId="{81649026-4A83-4431-90D9-CEBEE9BF3200}" srcOrd="0" destOrd="0" presId="urn:microsoft.com/office/officeart/2005/8/layout/vList2"/>
    <dgm:cxn modelId="{8EF13633-EC4E-406A-9776-56C78F64FAA4}" srcId="{85017017-7E98-48F1-9751-5B25AA80B885}" destId="{7CE2B3E8-3335-4105-AC27-B923D61CD769}" srcOrd="0" destOrd="0" parTransId="{3C7CA416-F993-4903-B004-8ECA66843B76}" sibTransId="{AA196FF3-8DC9-4FD1-A536-39F5387EEB30}"/>
    <dgm:cxn modelId="{1BCC395A-7DCD-F64B-A1D2-C56E7BAB1CB0}" type="presOf" srcId="{7CE2B3E8-3335-4105-AC27-B923D61CD769}" destId="{060DA990-5811-423A-BA3E-14DD7E8A14CB}" srcOrd="0" destOrd="0" presId="urn:microsoft.com/office/officeart/2005/8/layout/vList2"/>
    <dgm:cxn modelId="{44B107FF-839B-EA49-9505-D266E53E90C3}" type="presParOf" srcId="{81649026-4A83-4431-90D9-CEBEE9BF3200}" destId="{060DA990-5811-423A-BA3E-14DD7E8A14C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1605D0-9A7E-4581-BAC5-3F8630FE2648}" type="doc">
      <dgm:prSet loTypeId="urn:microsoft.com/office/officeart/2005/8/layout/arrow4" loCatId="relationship" qsTypeId="urn:microsoft.com/office/officeart/2005/8/quickstyle/3d3" qsCatId="3D" csTypeId="urn:microsoft.com/office/officeart/2005/8/colors/colorful5" csCatId="colorful" phldr="1"/>
      <dgm:spPr/>
      <dgm:t>
        <a:bodyPr/>
        <a:lstStyle/>
        <a:p>
          <a:endParaRPr lang="en-US"/>
        </a:p>
      </dgm:t>
    </dgm:pt>
    <dgm:pt modelId="{419012FB-1248-4B31-8803-795805612B82}">
      <dgm:prSet phldrT="[Text]"/>
      <dgm:spPr/>
      <dgm:t>
        <a:bodyPr/>
        <a:lstStyle/>
        <a:p>
          <a:r>
            <a:rPr lang="en-US" dirty="0" smtClean="0">
              <a:latin typeface="Arial Black" panose="020B0A04020102020204" pitchFamily="34" charset="0"/>
            </a:rPr>
            <a:t>El año 2013 marcó 150 años de historia de la Iglesia Adventista. </a:t>
          </a:r>
          <a:endParaRPr lang="en-US" dirty="0"/>
        </a:p>
      </dgm:t>
    </dgm:pt>
    <dgm:pt modelId="{73DF324D-3526-4643-954F-22BCA3CD8EB5}" type="parTrans" cxnId="{C77783F0-2469-4E35-9EF9-89D7B28CC805}">
      <dgm:prSet/>
      <dgm:spPr/>
      <dgm:t>
        <a:bodyPr/>
        <a:lstStyle/>
        <a:p>
          <a:endParaRPr lang="en-US"/>
        </a:p>
      </dgm:t>
    </dgm:pt>
    <dgm:pt modelId="{F0903E57-DA2A-4E64-84F0-A546F82CBC3C}" type="sibTrans" cxnId="{C77783F0-2469-4E35-9EF9-89D7B28CC805}">
      <dgm:prSet/>
      <dgm:spPr/>
      <dgm:t>
        <a:bodyPr/>
        <a:lstStyle/>
        <a:p>
          <a:endParaRPr lang="en-US"/>
        </a:p>
      </dgm:t>
    </dgm:pt>
    <dgm:pt modelId="{2D320F19-0D24-42E7-9963-88BA1561769F}">
      <dgm:prSet phldrT="[Text]"/>
      <dgm:spPr/>
      <dgm:t>
        <a:bodyPr/>
        <a:lstStyle/>
        <a:p>
          <a:pPr algn="just"/>
          <a:r>
            <a:rPr lang="en-US" b="1" dirty="0" smtClean="0">
              <a:latin typeface="Arial Black" panose="020B0A04020102020204" pitchFamily="34" charset="0"/>
              <a:cs typeface="Aparajita" panose="020B0604020202020204" pitchFamily="34" charset="0"/>
            </a:rPr>
            <a:t>Existe una preocupación por la gran cantidad de jóvenes que abandonan la iglesia.</a:t>
          </a:r>
        </a:p>
        <a:p>
          <a:pPr algn="l"/>
          <a:endParaRPr lang="en-US" dirty="0"/>
        </a:p>
      </dgm:t>
    </dgm:pt>
    <dgm:pt modelId="{5FE258DA-98D3-4984-9341-E91FB292BC52}" type="parTrans" cxnId="{69621F7E-6CC5-45A2-AF38-FFAA9FE60A7C}">
      <dgm:prSet/>
      <dgm:spPr/>
      <dgm:t>
        <a:bodyPr/>
        <a:lstStyle/>
        <a:p>
          <a:endParaRPr lang="en-US"/>
        </a:p>
      </dgm:t>
    </dgm:pt>
    <dgm:pt modelId="{A29B1C88-4313-4923-8053-E7046318D69D}" type="sibTrans" cxnId="{69621F7E-6CC5-45A2-AF38-FFAA9FE60A7C}">
      <dgm:prSet/>
      <dgm:spPr/>
      <dgm:t>
        <a:bodyPr/>
        <a:lstStyle/>
        <a:p>
          <a:endParaRPr lang="en-US"/>
        </a:p>
      </dgm:t>
    </dgm:pt>
    <dgm:pt modelId="{F47FBC22-2ADB-4D0B-B531-EE8959951B13}" type="pres">
      <dgm:prSet presAssocID="{2E1605D0-9A7E-4581-BAC5-3F8630FE2648}" presName="compositeShape" presStyleCnt="0">
        <dgm:presLayoutVars>
          <dgm:chMax val="2"/>
          <dgm:dir/>
          <dgm:resizeHandles val="exact"/>
        </dgm:presLayoutVars>
      </dgm:prSet>
      <dgm:spPr/>
      <dgm:t>
        <a:bodyPr/>
        <a:lstStyle/>
        <a:p>
          <a:endParaRPr lang="en-US"/>
        </a:p>
      </dgm:t>
    </dgm:pt>
    <dgm:pt modelId="{78DEAA05-1357-49D7-9A56-E8EC5DFBD6F7}" type="pres">
      <dgm:prSet presAssocID="{419012FB-1248-4B31-8803-795805612B82}" presName="upArrow" presStyleLbl="node1" presStyleIdx="0" presStyleCnt="2" custScaleX="52391" custScaleY="73860" custLinFactNeighborX="-1789" custLinFactNeighborY="-31495"/>
      <dgm:spPr/>
    </dgm:pt>
    <dgm:pt modelId="{603A2B7D-C0E6-4290-BA9B-979BC612C668}" type="pres">
      <dgm:prSet presAssocID="{419012FB-1248-4B31-8803-795805612B82}" presName="upArrowText" presStyleLbl="revTx" presStyleIdx="0" presStyleCnt="2" custScaleX="133718" custScaleY="105110">
        <dgm:presLayoutVars>
          <dgm:chMax val="0"/>
          <dgm:bulletEnabled val="1"/>
        </dgm:presLayoutVars>
      </dgm:prSet>
      <dgm:spPr/>
      <dgm:t>
        <a:bodyPr/>
        <a:lstStyle/>
        <a:p>
          <a:endParaRPr lang="en-US"/>
        </a:p>
      </dgm:t>
    </dgm:pt>
    <dgm:pt modelId="{ADC74145-6381-44B6-91B9-319B0439CED2}" type="pres">
      <dgm:prSet presAssocID="{2D320F19-0D24-42E7-9963-88BA1561769F}" presName="downArrow" presStyleLbl="node1" presStyleIdx="1" presStyleCnt="2" custScaleX="53303" custScaleY="66667" custLinFactNeighborX="1251" custLinFactNeighborY="-15328"/>
      <dgm:spPr>
        <a:ln>
          <a:noFill/>
        </a:ln>
      </dgm:spPr>
    </dgm:pt>
    <dgm:pt modelId="{330687DB-B7D5-417C-A6C2-1D2F831DD56F}" type="pres">
      <dgm:prSet presAssocID="{2D320F19-0D24-42E7-9963-88BA1561769F}" presName="downArrowText" presStyleLbl="revTx" presStyleIdx="1" presStyleCnt="2" custScaleX="117139" custScaleY="106299">
        <dgm:presLayoutVars>
          <dgm:chMax val="0"/>
          <dgm:bulletEnabled val="1"/>
        </dgm:presLayoutVars>
      </dgm:prSet>
      <dgm:spPr/>
      <dgm:t>
        <a:bodyPr/>
        <a:lstStyle/>
        <a:p>
          <a:endParaRPr lang="en-US"/>
        </a:p>
      </dgm:t>
    </dgm:pt>
  </dgm:ptLst>
  <dgm:cxnLst>
    <dgm:cxn modelId="{4977B016-F849-F046-A735-1C66A60767F6}" type="presOf" srcId="{2E1605D0-9A7E-4581-BAC5-3F8630FE2648}" destId="{F47FBC22-2ADB-4D0B-B531-EE8959951B13}" srcOrd="0" destOrd="0" presId="urn:microsoft.com/office/officeart/2005/8/layout/arrow4"/>
    <dgm:cxn modelId="{1FE54C0F-7C68-474A-935E-74EB1F4A9948}" type="presOf" srcId="{2D320F19-0D24-42E7-9963-88BA1561769F}" destId="{330687DB-B7D5-417C-A6C2-1D2F831DD56F}" srcOrd="0" destOrd="0" presId="urn:microsoft.com/office/officeart/2005/8/layout/arrow4"/>
    <dgm:cxn modelId="{E45DDDD9-2C6B-CF4A-9B64-4CCBAD79AE0E}" type="presOf" srcId="{419012FB-1248-4B31-8803-795805612B82}" destId="{603A2B7D-C0E6-4290-BA9B-979BC612C668}" srcOrd="0" destOrd="0" presId="urn:microsoft.com/office/officeart/2005/8/layout/arrow4"/>
    <dgm:cxn modelId="{C77783F0-2469-4E35-9EF9-89D7B28CC805}" srcId="{2E1605D0-9A7E-4581-BAC5-3F8630FE2648}" destId="{419012FB-1248-4B31-8803-795805612B82}" srcOrd="0" destOrd="0" parTransId="{73DF324D-3526-4643-954F-22BCA3CD8EB5}" sibTransId="{F0903E57-DA2A-4E64-84F0-A546F82CBC3C}"/>
    <dgm:cxn modelId="{69621F7E-6CC5-45A2-AF38-FFAA9FE60A7C}" srcId="{2E1605D0-9A7E-4581-BAC5-3F8630FE2648}" destId="{2D320F19-0D24-42E7-9963-88BA1561769F}" srcOrd="1" destOrd="0" parTransId="{5FE258DA-98D3-4984-9341-E91FB292BC52}" sibTransId="{A29B1C88-4313-4923-8053-E7046318D69D}"/>
    <dgm:cxn modelId="{A582AE52-EEC7-C040-BBAF-13E0E06F50B6}" type="presParOf" srcId="{F47FBC22-2ADB-4D0B-B531-EE8959951B13}" destId="{78DEAA05-1357-49D7-9A56-E8EC5DFBD6F7}" srcOrd="0" destOrd="0" presId="urn:microsoft.com/office/officeart/2005/8/layout/arrow4"/>
    <dgm:cxn modelId="{FDE95181-67B5-AE4B-82E6-095F5353090E}" type="presParOf" srcId="{F47FBC22-2ADB-4D0B-B531-EE8959951B13}" destId="{603A2B7D-C0E6-4290-BA9B-979BC612C668}" srcOrd="1" destOrd="0" presId="urn:microsoft.com/office/officeart/2005/8/layout/arrow4"/>
    <dgm:cxn modelId="{13019F17-A03F-E04D-B2BC-BBE3CAF439F4}" type="presParOf" srcId="{F47FBC22-2ADB-4D0B-B531-EE8959951B13}" destId="{ADC74145-6381-44B6-91B9-319B0439CED2}" srcOrd="2" destOrd="0" presId="urn:microsoft.com/office/officeart/2005/8/layout/arrow4"/>
    <dgm:cxn modelId="{C228B7CC-762B-8F44-8FD2-973EB766BD49}" type="presParOf" srcId="{F47FBC22-2ADB-4D0B-B531-EE8959951B13}" destId="{330687DB-B7D5-417C-A6C2-1D2F831DD56F}" srcOrd="3" destOrd="0" presId="urn:microsoft.com/office/officeart/2005/8/layout/arrow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DA990-5811-423A-BA3E-14DD7E8A14CB}">
      <dsp:nvSpPr>
        <dsp:cNvPr id="0" name=""/>
        <dsp:cNvSpPr/>
      </dsp:nvSpPr>
      <dsp:spPr>
        <a:xfrm>
          <a:off x="0" y="188912"/>
          <a:ext cx="5943600" cy="47148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b="1" kern="1200" dirty="0" smtClean="0">
              <a:latin typeface="Arial Rounded MT Bold" panose="020F0704030504030204" pitchFamily="34" charset="0"/>
            </a:rPr>
            <a:t>SIGNOS DE PREOCUPACIÓN</a:t>
          </a:r>
          <a:endParaRPr lang="en-US" sz="2000" kern="1200" dirty="0"/>
        </a:p>
      </dsp:txBody>
      <dsp:txXfrm>
        <a:off x="23016" y="211928"/>
        <a:ext cx="5897568" cy="4254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EAA05-1357-49D7-9A56-E8EC5DFBD6F7}">
      <dsp:nvSpPr>
        <dsp:cNvPr id="0" name=""/>
        <dsp:cNvSpPr/>
      </dsp:nvSpPr>
      <dsp:spPr>
        <a:xfrm>
          <a:off x="219305" y="0"/>
          <a:ext cx="1362668" cy="1440801"/>
        </a:xfrm>
        <a:prstGeom prst="upArrow">
          <a:avLst/>
        </a:prstGeom>
        <a:solidFill>
          <a:schemeClr val="accent5">
            <a:hueOff val="0"/>
            <a:satOff val="0"/>
            <a:lumOff val="0"/>
            <a:alphaOff val="0"/>
          </a:schemeClr>
        </a:solidFill>
        <a:ln>
          <a:noFill/>
        </a:ln>
        <a:effectLst>
          <a:outerShdw blurRad="63500" dist="127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03A2B7D-C0E6-4290-BA9B-979BC612C668}">
      <dsp:nvSpPr>
        <dsp:cNvPr id="0" name=""/>
        <dsp:cNvSpPr/>
      </dsp:nvSpPr>
      <dsp:spPr>
        <a:xfrm>
          <a:off x="1513627" y="-55639"/>
          <a:ext cx="6440837" cy="205040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84912" tIns="0" rIns="184912" bIns="184912" numCol="1" spcCol="1270" anchor="ctr" anchorCtr="0">
          <a:noAutofit/>
        </a:bodyPr>
        <a:lstStyle/>
        <a:p>
          <a:pPr lvl="0" algn="l" defTabSz="1155700">
            <a:lnSpc>
              <a:spcPct val="90000"/>
            </a:lnSpc>
            <a:spcBef>
              <a:spcPct val="0"/>
            </a:spcBef>
            <a:spcAft>
              <a:spcPct val="35000"/>
            </a:spcAft>
          </a:pPr>
          <a:r>
            <a:rPr lang="en-US" sz="2600" kern="1200" dirty="0" smtClean="0">
              <a:latin typeface="Arial Black" panose="020B0A04020102020204" pitchFamily="34" charset="0"/>
            </a:rPr>
            <a:t>El año 2013 marcó 150 años de historia de la Iglesia Adventista. </a:t>
          </a:r>
          <a:endParaRPr lang="en-US" sz="2600" kern="1200" dirty="0"/>
        </a:p>
      </dsp:txBody>
      <dsp:txXfrm>
        <a:off x="1513627" y="-55639"/>
        <a:ext cx="6440837" cy="2050401"/>
      </dsp:txXfrm>
    </dsp:sp>
    <dsp:sp modelId="{ADC74145-6381-44B6-91B9-319B0439CED2}">
      <dsp:nvSpPr>
        <dsp:cNvPr id="0" name=""/>
        <dsp:cNvSpPr/>
      </dsp:nvSpPr>
      <dsp:spPr>
        <a:xfrm>
          <a:off x="1066802" y="2133591"/>
          <a:ext cx="1386389" cy="1300486"/>
        </a:xfrm>
        <a:prstGeom prst="downArrow">
          <a:avLst/>
        </a:prstGeom>
        <a:solidFill>
          <a:schemeClr val="accent5">
            <a:hueOff val="16015889"/>
            <a:satOff val="-51978"/>
            <a:lumOff val="2355"/>
            <a:alphaOff val="0"/>
          </a:schemeClr>
        </a:solidFill>
        <a:ln>
          <a:noFill/>
        </a:ln>
        <a:effectLst>
          <a:outerShdw blurRad="63500" dist="127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30687DB-B7D5-417C-A6C2-1D2F831DD56F}">
      <dsp:nvSpPr>
        <dsp:cNvPr id="0" name=""/>
        <dsp:cNvSpPr/>
      </dsp:nvSpPr>
      <dsp:spPr>
        <a:xfrm>
          <a:off x="2693198" y="2046043"/>
          <a:ext cx="5642271" cy="207359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84912" tIns="0" rIns="184912" bIns="184912" numCol="1" spcCol="1270" anchor="ctr" anchorCtr="0">
          <a:noAutofit/>
        </a:bodyPr>
        <a:lstStyle/>
        <a:p>
          <a:pPr lvl="0" algn="just" defTabSz="1155700">
            <a:lnSpc>
              <a:spcPct val="90000"/>
            </a:lnSpc>
            <a:spcBef>
              <a:spcPct val="0"/>
            </a:spcBef>
            <a:spcAft>
              <a:spcPct val="35000"/>
            </a:spcAft>
          </a:pPr>
          <a:r>
            <a:rPr lang="en-US" sz="2600" b="1" kern="1200" dirty="0" smtClean="0">
              <a:latin typeface="Arial Black" panose="020B0A04020102020204" pitchFamily="34" charset="0"/>
              <a:cs typeface="Aparajita" panose="020B0604020202020204" pitchFamily="34" charset="0"/>
            </a:rPr>
            <a:t>Existe una preocupación por la gran cantidad de jóvenes que abandonan la iglesia.</a:t>
          </a:r>
        </a:p>
        <a:p>
          <a:pPr lvl="0" algn="l" defTabSz="1155700">
            <a:lnSpc>
              <a:spcPct val="90000"/>
            </a:lnSpc>
            <a:spcBef>
              <a:spcPct val="0"/>
            </a:spcBef>
            <a:spcAft>
              <a:spcPct val="35000"/>
            </a:spcAft>
          </a:pPr>
          <a:endParaRPr lang="en-US" sz="2600" kern="1200" dirty="0"/>
        </a:p>
      </dsp:txBody>
      <dsp:txXfrm>
        <a:off x="2693198" y="2046043"/>
        <a:ext cx="5642271" cy="20735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4454501B-EDDD-4692-9E1B-5EE01BB763A0}" type="datetimeFigureOut">
              <a:rPr lang="en-US" smtClean="0"/>
              <a:t>7/21/16</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78BA73CC-371A-4B7E-ADC7-247F0B8F884B}" type="slidenum">
              <a:rPr lang="en-US" smtClean="0"/>
              <a:t>‹#›</a:t>
            </a:fld>
            <a:endParaRPr lang="en-US"/>
          </a:p>
        </p:txBody>
      </p:sp>
    </p:spTree>
    <p:extLst>
      <p:ext uri="{BB962C8B-B14F-4D97-AF65-F5344CB8AC3E}">
        <p14:creationId xmlns:p14="http://schemas.microsoft.com/office/powerpoint/2010/main" val="105204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El año 2013 marcó 150 años de historia de la iglesia Adventista. Mientras que la Iglesia celebró su crecimiento y expansión global, se ha registrado un alarmante preocupación en relación a su juventud que tiene el potencial de representar una amenaza para su futuro. Esta preocupación implica la separación de la juventud y el desgaste de las congregaciones adventistas lo largo de los últimos treinta años. Mientras hay una proliferación de evidencia anecdótica relacionada y las historias personales, investigación confiable para verificar el mismo, y para explorar la razón subyacente</a:t>
            </a:r>
            <a:r>
              <a:rPr lang="es-ES" baseline="0" dirty="0" smtClean="0"/>
              <a:t> </a:t>
            </a:r>
            <a:r>
              <a:rPr lang="es-ES" dirty="0" smtClean="0"/>
              <a:t>es relativamente escaso y limitado a América del Norte, Australia y Europa.</a:t>
            </a:r>
          </a:p>
          <a:p>
            <a:r>
              <a:rPr lang="es-ES" dirty="0" smtClean="0"/>
              <a:t> </a:t>
            </a:r>
          </a:p>
          <a:p>
            <a:r>
              <a:rPr lang="es-ES" dirty="0" smtClean="0"/>
              <a:t>En 2000, Roger </a:t>
            </a:r>
            <a:r>
              <a:rPr lang="es-ES" dirty="0" err="1" smtClean="0"/>
              <a:t>Dudley</a:t>
            </a:r>
            <a:r>
              <a:rPr lang="es-ES" dirty="0" smtClean="0"/>
              <a:t>, Director del Instituto </a:t>
            </a:r>
            <a:r>
              <a:rPr lang="es-ES" dirty="0" err="1" smtClean="0"/>
              <a:t>Church</a:t>
            </a:r>
            <a:r>
              <a:rPr lang="es-ES" dirty="0" smtClean="0"/>
              <a:t> </a:t>
            </a:r>
            <a:r>
              <a:rPr lang="es-ES" dirty="0" err="1" smtClean="0"/>
              <a:t>Ministry</a:t>
            </a:r>
            <a:r>
              <a:rPr lang="es-ES" dirty="0" smtClean="0"/>
              <a:t> en la Universidad </a:t>
            </a:r>
            <a:r>
              <a:rPr lang="es-ES" dirty="0" err="1" smtClean="0"/>
              <a:t>Andrews</a:t>
            </a:r>
            <a:r>
              <a:rPr lang="es-ES" dirty="0" smtClean="0"/>
              <a:t>, en </a:t>
            </a:r>
            <a:r>
              <a:rPr lang="es-ES" dirty="0" err="1" smtClean="0"/>
              <a:t>Berrien</a:t>
            </a:r>
            <a:r>
              <a:rPr lang="es-ES" dirty="0" smtClean="0"/>
              <a:t> Springs, Michigan, emprendió un estudio longitudinal de diez años, de por qué los jóvenes abandonan la Iglesia Adventista el séptimo día y por qué permanecen en ella. </a:t>
            </a:r>
          </a:p>
          <a:p>
            <a:r>
              <a:rPr lang="es-ES" dirty="0" smtClean="0"/>
              <a:t>Más de 1.500 adolescentes adventistas del Séptimo a través de los Estados Unidos y Canadá fueron</a:t>
            </a:r>
          </a:p>
          <a:p>
            <a:r>
              <a:rPr lang="es-ES" dirty="0" smtClean="0"/>
              <a:t>encuestados cada año durante diez años. En el décimo año de su estudio, se estima que el 49 por ciento que originalmente había sido entrevistado se habían alejado de la Iglesia. Estos fueron bautizados,</a:t>
            </a:r>
          </a:p>
          <a:p>
            <a:r>
              <a:rPr lang="es-ES" dirty="0" smtClean="0"/>
              <a:t>la juventud comprometida al comienzo del estudio. De los que permanecieron en</a:t>
            </a:r>
          </a:p>
          <a:p>
            <a:r>
              <a:rPr lang="es-ES" dirty="0" smtClean="0"/>
              <a:t>la Iglesia, sólo el 55 por ciento asistió a regularly.1 </a:t>
            </a:r>
            <a:r>
              <a:rPr lang="es-ES" dirty="0" err="1" smtClean="0"/>
              <a:t>Dudley</a:t>
            </a:r>
            <a:r>
              <a:rPr lang="es-ES" dirty="0" smtClean="0"/>
              <a:t> llegó a la conclusión: "Es</a:t>
            </a:r>
          </a:p>
          <a:p>
            <a:r>
              <a:rPr lang="es-ES" dirty="0" smtClean="0"/>
              <a:t>Parece razonable pensar que al menos 40 a 50 por ciento del Séptimo Día</a:t>
            </a:r>
          </a:p>
          <a:p>
            <a:r>
              <a:rPr lang="es-ES" dirty="0" smtClean="0"/>
              <a:t>adolescentes adventistas en América del Norte están dejando esencialmente por la iglesia</a:t>
            </a:r>
          </a:p>
          <a:p>
            <a:r>
              <a:rPr lang="es-ES" dirty="0" smtClean="0"/>
              <a:t>sus medio de 20 años. Esta cifra podría ser mayor. "2</a:t>
            </a:r>
          </a:p>
          <a:p>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3</a:t>
            </a:fld>
            <a:endParaRPr lang="en-US"/>
          </a:p>
        </p:txBody>
      </p:sp>
    </p:spTree>
    <p:extLst>
      <p:ext uri="{BB962C8B-B14F-4D97-AF65-F5344CB8AC3E}">
        <p14:creationId xmlns:p14="http://schemas.microsoft.com/office/powerpoint/2010/main" val="263594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que</a:t>
            </a:r>
            <a:r>
              <a:rPr lang="en-US" sz="1200" b="1" dirty="0" smtClean="0"/>
              <a:t> </a:t>
            </a:r>
            <a:r>
              <a:rPr lang="en-US" sz="1200" b="1" dirty="0" err="1" smtClean="0"/>
              <a:t>asisten</a:t>
            </a:r>
            <a:r>
              <a:rPr lang="en-US" sz="1200" b="1" dirty="0" smtClean="0"/>
              <a:t> a </a:t>
            </a:r>
            <a:r>
              <a:rPr lang="en-US" sz="1200" b="1" dirty="0" err="1" smtClean="0"/>
              <a:t>una</a:t>
            </a:r>
            <a:r>
              <a:rPr lang="en-US" sz="1200" b="1" dirty="0" smtClean="0"/>
              <a:t> </a:t>
            </a:r>
            <a:r>
              <a:rPr lang="en-US" sz="1200" b="1" dirty="0" err="1" smtClean="0"/>
              <a:t>iglesia</a:t>
            </a:r>
            <a:r>
              <a:rPr lang="en-US" sz="1200" b="1" dirty="0" smtClean="0"/>
              <a:t> </a:t>
            </a:r>
            <a:r>
              <a:rPr lang="en-US" sz="1200" b="1" dirty="0" err="1" smtClean="0"/>
              <a:t>protestante</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20</a:t>
            </a:fld>
            <a:endParaRPr lang="en-US"/>
          </a:p>
        </p:txBody>
      </p:sp>
    </p:spTree>
    <p:extLst>
      <p:ext uri="{BB962C8B-B14F-4D97-AF65-F5344CB8AC3E}">
        <p14:creationId xmlns:p14="http://schemas.microsoft.com/office/powerpoint/2010/main" val="410197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que</a:t>
            </a:r>
            <a:r>
              <a:rPr lang="en-US" sz="1200" b="1" dirty="0" smtClean="0"/>
              <a:t> </a:t>
            </a:r>
            <a:r>
              <a:rPr lang="en-US" sz="1200" b="1" dirty="0" err="1" smtClean="0"/>
              <a:t>asisten</a:t>
            </a:r>
            <a:r>
              <a:rPr lang="en-US" sz="1200" b="1" dirty="0" smtClean="0"/>
              <a:t> a </a:t>
            </a:r>
            <a:r>
              <a:rPr lang="en-US" sz="1200" b="1" dirty="0" err="1" smtClean="0"/>
              <a:t>una</a:t>
            </a:r>
            <a:r>
              <a:rPr lang="en-US" sz="1200" b="1" dirty="0" smtClean="0"/>
              <a:t> </a:t>
            </a:r>
            <a:r>
              <a:rPr lang="en-US" sz="1200" b="1" dirty="0" err="1" smtClean="0"/>
              <a:t>iglesia</a:t>
            </a:r>
            <a:r>
              <a:rPr lang="en-US" sz="1200" b="1" dirty="0" smtClean="0"/>
              <a:t> </a:t>
            </a:r>
            <a:r>
              <a:rPr lang="en-US" sz="1200" b="1" dirty="0" err="1" smtClean="0"/>
              <a:t>protestante</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21</a:t>
            </a:fld>
            <a:endParaRPr lang="en-US"/>
          </a:p>
        </p:txBody>
      </p:sp>
    </p:spTree>
    <p:extLst>
      <p:ext uri="{BB962C8B-B14F-4D97-AF65-F5344CB8AC3E}">
        <p14:creationId xmlns:p14="http://schemas.microsoft.com/office/powerpoint/2010/main" val="410197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que</a:t>
            </a:r>
            <a:r>
              <a:rPr lang="en-US" sz="1200" b="1" dirty="0" smtClean="0"/>
              <a:t> </a:t>
            </a:r>
            <a:r>
              <a:rPr lang="en-US" sz="1200" b="1" dirty="0" err="1" smtClean="0"/>
              <a:t>asisten</a:t>
            </a:r>
            <a:r>
              <a:rPr lang="en-US" sz="1200" b="1" dirty="0" smtClean="0"/>
              <a:t> a </a:t>
            </a:r>
            <a:r>
              <a:rPr lang="en-US" sz="1200" b="1" dirty="0" err="1" smtClean="0"/>
              <a:t>una</a:t>
            </a:r>
            <a:r>
              <a:rPr lang="en-US" sz="1200" b="1" dirty="0" smtClean="0"/>
              <a:t> </a:t>
            </a:r>
            <a:r>
              <a:rPr lang="en-US" sz="1200" b="1" dirty="0" err="1" smtClean="0"/>
              <a:t>iglesia</a:t>
            </a:r>
            <a:r>
              <a:rPr lang="en-US" sz="1200" b="1" dirty="0" smtClean="0"/>
              <a:t> </a:t>
            </a:r>
            <a:r>
              <a:rPr lang="en-US" sz="1200" b="1" dirty="0" err="1" smtClean="0"/>
              <a:t>protestante</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22</a:t>
            </a:fld>
            <a:endParaRPr lang="en-US"/>
          </a:p>
        </p:txBody>
      </p:sp>
    </p:spTree>
    <p:extLst>
      <p:ext uri="{BB962C8B-B14F-4D97-AF65-F5344CB8AC3E}">
        <p14:creationId xmlns:p14="http://schemas.microsoft.com/office/powerpoint/2010/main" val="410197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que</a:t>
            </a:r>
            <a:r>
              <a:rPr lang="en-US" sz="1200" b="1" dirty="0" smtClean="0"/>
              <a:t> </a:t>
            </a:r>
            <a:r>
              <a:rPr lang="en-US" sz="1200" b="1" dirty="0" err="1" smtClean="0"/>
              <a:t>asisten</a:t>
            </a:r>
            <a:r>
              <a:rPr lang="en-US" sz="1200" b="1" dirty="0" smtClean="0"/>
              <a:t> a </a:t>
            </a:r>
            <a:r>
              <a:rPr lang="en-US" sz="1200" b="1" dirty="0" err="1" smtClean="0"/>
              <a:t>una</a:t>
            </a:r>
            <a:r>
              <a:rPr lang="en-US" sz="1200" b="1" dirty="0" smtClean="0"/>
              <a:t> </a:t>
            </a:r>
            <a:r>
              <a:rPr lang="en-US" sz="1200" b="1" dirty="0" err="1" smtClean="0"/>
              <a:t>iglesia</a:t>
            </a:r>
            <a:r>
              <a:rPr lang="en-US" sz="1200" b="1" dirty="0" smtClean="0"/>
              <a:t> </a:t>
            </a:r>
            <a:r>
              <a:rPr lang="en-US" sz="1200" b="1" dirty="0" err="1" smtClean="0"/>
              <a:t>protestante</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23</a:t>
            </a:fld>
            <a:endParaRPr lang="en-US"/>
          </a:p>
        </p:txBody>
      </p:sp>
    </p:spTree>
    <p:extLst>
      <p:ext uri="{BB962C8B-B14F-4D97-AF65-F5344CB8AC3E}">
        <p14:creationId xmlns:p14="http://schemas.microsoft.com/office/powerpoint/2010/main" val="410197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que</a:t>
            </a:r>
            <a:r>
              <a:rPr lang="en-US" sz="1200" b="1" dirty="0" smtClean="0"/>
              <a:t> </a:t>
            </a:r>
            <a:r>
              <a:rPr lang="en-US" sz="1200" b="1" dirty="0" err="1" smtClean="0"/>
              <a:t>asisten</a:t>
            </a:r>
            <a:r>
              <a:rPr lang="en-US" sz="1200" b="1" dirty="0" smtClean="0"/>
              <a:t> a </a:t>
            </a:r>
            <a:r>
              <a:rPr lang="en-US" sz="1200" b="1" dirty="0" err="1" smtClean="0"/>
              <a:t>una</a:t>
            </a:r>
            <a:r>
              <a:rPr lang="en-US" sz="1200" b="1" dirty="0" smtClean="0"/>
              <a:t> </a:t>
            </a:r>
            <a:r>
              <a:rPr lang="en-US" sz="1200" b="1" dirty="0" err="1" smtClean="0"/>
              <a:t>iglesia</a:t>
            </a:r>
            <a:r>
              <a:rPr lang="en-US" sz="1200" b="1" dirty="0" smtClean="0"/>
              <a:t> </a:t>
            </a:r>
            <a:r>
              <a:rPr lang="en-US" sz="1200" b="1" dirty="0" err="1" smtClean="0"/>
              <a:t>protestante</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24</a:t>
            </a:fld>
            <a:endParaRPr lang="en-US"/>
          </a:p>
        </p:txBody>
      </p:sp>
    </p:spTree>
    <p:extLst>
      <p:ext uri="{BB962C8B-B14F-4D97-AF65-F5344CB8AC3E}">
        <p14:creationId xmlns:p14="http://schemas.microsoft.com/office/powerpoint/2010/main" val="410197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Jesús seleccionó a 12 hombres con los cuales habría de estar cercanamente relacionado</a:t>
            </a:r>
            <a:r>
              <a:rPr lang="en-US" dirty="0" smtClean="0"/>
              <a:t>. </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30</a:t>
            </a:fld>
            <a:endParaRPr lang="en-US"/>
          </a:p>
        </p:txBody>
      </p:sp>
    </p:spTree>
    <p:extLst>
      <p:ext uri="{BB962C8B-B14F-4D97-AF65-F5344CB8AC3E}">
        <p14:creationId xmlns:p14="http://schemas.microsoft.com/office/powerpoint/2010/main" val="15584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Jesús seleccionó a 12 hombres con los cuales habría de estar cercanamente relacionado</a:t>
            </a:r>
            <a:r>
              <a:rPr lang="en-US" dirty="0" smtClean="0"/>
              <a:t>. </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31</a:t>
            </a:fld>
            <a:endParaRPr lang="en-US"/>
          </a:p>
        </p:txBody>
      </p:sp>
    </p:spTree>
    <p:extLst>
      <p:ext uri="{BB962C8B-B14F-4D97-AF65-F5344CB8AC3E}">
        <p14:creationId xmlns:p14="http://schemas.microsoft.com/office/powerpoint/2010/main" val="155842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spcBef>
                <a:spcPts val="0"/>
              </a:spcBef>
              <a:spcAft>
                <a:spcPts val="200"/>
              </a:spcAft>
              <a:buNone/>
            </a:pPr>
            <a:r>
              <a:rPr lang="es-ES" b="1" dirty="0" smtClean="0">
                <a:solidFill>
                  <a:schemeClr val="tx1"/>
                </a:solidFill>
                <a:latin typeface="Arial" panose="020B0604020202020204" pitchFamily="34" charset="0"/>
                <a:cs typeface="Arial" panose="020B0604020202020204" pitchFamily="34" charset="0"/>
              </a:rPr>
              <a:t>«</a:t>
            </a:r>
            <a:r>
              <a:rPr lang="es-ES" sz="1200" b="1" dirty="0" smtClean="0">
                <a:solidFill>
                  <a:schemeClr val="tx1"/>
                </a:solidFill>
                <a:cs typeface="Arial" panose="020B0604020202020204" pitchFamily="34" charset="0"/>
              </a:rPr>
              <a:t>En relación con la sociedad más amplia, el hogar postmoderno ya no es un refugio, ese lugar de cuidado y protección.  Es más bien una especie de estación de ferrocarril a la que padres e hijos salen y entran rápidamente mientras viven sus ocupadas vidas</a:t>
            </a:r>
            <a:r>
              <a:rPr lang="es-ES" sz="1200" b="1" dirty="0" smtClean="0">
                <a:solidFill>
                  <a:schemeClr val="tx1"/>
                </a:solidFill>
                <a:latin typeface="Arial" panose="020B0604020202020204" pitchFamily="34" charset="0"/>
                <a:cs typeface="Arial" panose="020B0604020202020204" pitchFamily="34" charset="0"/>
              </a:rPr>
              <a:t>». </a:t>
            </a:r>
            <a:endParaRPr lang="es-ES" b="1" dirty="0" smtClean="0">
              <a:solidFill>
                <a:schemeClr val="tx1"/>
              </a:solidFill>
              <a:latin typeface="Arial" panose="020B0604020202020204" pitchFamily="34" charset="0"/>
              <a:cs typeface="Arial" panose="020B0604020202020204" pitchFamily="34" charset="0"/>
            </a:endParaRPr>
          </a:p>
          <a:p>
            <a:pPr marL="0" indent="0">
              <a:spcBef>
                <a:spcPts val="0"/>
              </a:spcBef>
              <a:spcAft>
                <a:spcPts val="200"/>
              </a:spcAft>
              <a:buNone/>
            </a:pPr>
            <a:r>
              <a:rPr lang="es-ES" sz="1200" b="1" dirty="0" smtClean="0">
                <a:solidFill>
                  <a:schemeClr val="tx1"/>
                </a:solidFill>
                <a:latin typeface="Arial" panose="020B0604020202020204" pitchFamily="34" charset="0"/>
                <a:cs typeface="Arial" panose="020B0604020202020204" pitchFamily="34" charset="0"/>
              </a:rPr>
              <a:t>						</a:t>
            </a:r>
          </a:p>
          <a:p>
            <a:pPr marL="0" indent="0">
              <a:spcBef>
                <a:spcPts val="0"/>
              </a:spcBef>
              <a:spcAft>
                <a:spcPts val="200"/>
              </a:spcAft>
              <a:buNone/>
            </a:pPr>
            <a:r>
              <a:rPr lang="es-ES" sz="1200" b="1" dirty="0" smtClean="0">
                <a:solidFill>
                  <a:schemeClr val="tx1"/>
                </a:solidFill>
                <a:latin typeface="Arial" panose="020B0604020202020204" pitchFamily="34" charset="0"/>
                <a:cs typeface="Arial" panose="020B0604020202020204" pitchFamily="34" charset="0"/>
              </a:rPr>
              <a:t>						</a:t>
            </a:r>
            <a:r>
              <a:rPr lang="en-US" sz="1200" b="1" dirty="0" smtClean="0">
                <a:solidFill>
                  <a:schemeClr val="tx1"/>
                </a:solidFill>
                <a:latin typeface="Arial" panose="020B0604020202020204" pitchFamily="34" charset="0"/>
                <a:cs typeface="Arial" panose="020B0604020202020204" pitchFamily="34" charset="0"/>
              </a:rPr>
              <a:t>-David </a:t>
            </a:r>
            <a:r>
              <a:rPr lang="en-US" sz="1200" b="1" dirty="0" err="1" smtClean="0">
                <a:solidFill>
                  <a:schemeClr val="tx1"/>
                </a:solidFill>
                <a:latin typeface="Arial" panose="020B0604020202020204" pitchFamily="34" charset="0"/>
                <a:cs typeface="Arial" panose="020B0604020202020204" pitchFamily="34" charset="0"/>
              </a:rPr>
              <a:t>Elkind</a:t>
            </a:r>
            <a:endParaRPr lang="en-US" sz="1200" b="1" dirty="0" smtClean="0">
              <a:solidFill>
                <a:schemeClr val="tx1"/>
              </a:solidFill>
              <a:latin typeface="Arial" panose="020B0604020202020204" pitchFamily="34" charset="0"/>
              <a:cs typeface="Arial" panose="020B0604020202020204" pitchFamily="34" charset="0"/>
            </a:endParaRPr>
          </a:p>
          <a:p>
            <a:endParaRPr lang="en-US" b="1" dirty="0" smtClean="0"/>
          </a:p>
          <a:p>
            <a:endParaRPr lang="en-US" b="1" dirty="0" smtClean="0"/>
          </a:p>
          <a:p>
            <a:r>
              <a:rPr lang="en-US" b="1" dirty="0" smtClean="0"/>
              <a:t>Youth</a:t>
            </a:r>
            <a:r>
              <a:rPr lang="en-US" b="1" dirty="0"/>
              <a:t>/Adult Separation</a:t>
            </a:r>
            <a:r>
              <a:rPr lang="en-US" dirty="0"/>
              <a:t/>
            </a:r>
            <a:br>
              <a:rPr lang="en-US" dirty="0"/>
            </a:br>
            <a:r>
              <a:rPr lang="en-US" dirty="0"/>
              <a:t>It is no secret that the world is changing rapidly. A major influence on the change in western society is the change in the dynamics of families. The lifestyle of the family has greatly changed as we have moved from the nuclear family to the post-modern family.</a:t>
            </a:r>
          </a:p>
          <a:p>
            <a:endParaRPr lang="en-US" dirty="0"/>
          </a:p>
          <a:p>
            <a:r>
              <a:rPr lang="en-US" dirty="0"/>
              <a:t>An interesting description of this family change gives the imagery of a railway station and shows how influences outside the home have consumed the time that is available to other ‘important’ priorities instead of being devoted to each member of the home. The statement says this:</a:t>
            </a:r>
          </a:p>
          <a:p>
            <a:endParaRPr lang="en-US" dirty="0"/>
          </a:p>
          <a:p>
            <a:r>
              <a:rPr lang="en-US" dirty="0"/>
              <a:t>“In relation to the larger society, the post-modern home is no longer a haven, a place for nurturance and protection. Rather it is more like a railway station, with parents and children pulling in and out as they go about their busy lives.” David </a:t>
            </a:r>
            <a:r>
              <a:rPr lang="en-US" dirty="0" err="1"/>
              <a:t>Elkind</a:t>
            </a:r>
            <a:r>
              <a:rPr lang="en-US" dirty="0"/>
              <a:t>, </a:t>
            </a:r>
            <a:r>
              <a:rPr lang="en-US" i="1" dirty="0"/>
              <a:t>Ties that Stress: The New Family Imbalance</a:t>
            </a:r>
            <a:r>
              <a:rPr lang="en-US" dirty="0"/>
              <a:t>, (Cambridge: Harvard University Press, 1994)</a:t>
            </a:r>
          </a:p>
          <a:p>
            <a:endParaRPr lang="en-US" dirty="0"/>
          </a:p>
          <a:p>
            <a:r>
              <a:rPr lang="en-US" dirty="0"/>
              <a:t>Through the family change, children have lost their “safe environment” and often, because both parents work, are on their own and are forced to become more independent. These children are often referred to as the “latch-key” kids who leave and arrive home without adult supervision.</a:t>
            </a:r>
          </a:p>
          <a:p>
            <a:endParaRPr lang="en-US" dirty="0"/>
          </a:p>
          <a:p>
            <a:r>
              <a:rPr lang="en-US" dirty="0"/>
              <a:t>In modern western society, youth are often separated from adults. Even in school they are segregated into their age categories to be taught by one adult per 30 students. Many adolescents live their lives entertained by electronica but unsupervised by adult family. To further complicate this, many have little contact with their grandparents or other members of their extended family. This lack of intergenerational contact for young people creates a great need to have adults who will take the time to build a relationship with them.</a:t>
            </a:r>
          </a:p>
          <a:p>
            <a:endParaRPr lang="en-US" dirty="0"/>
          </a:p>
          <a:p>
            <a:r>
              <a:rPr lang="en-US" dirty="0"/>
              <a:t>“Teenagers are increasingly isolated from the adult world. And even when young people are “with” adults, it is usually in a large setting in which the teenagers are being entertained, informed or directed by those adults, leaving little opportunity for the dialogue and collaboration required for youth to learn adult values.”</a:t>
            </a:r>
          </a:p>
          <a:p>
            <a:endParaRPr lang="en-US" dirty="0"/>
          </a:p>
          <a:p>
            <a:r>
              <a:rPr lang="en-US" i="1" dirty="0"/>
              <a:t>[Mark </a:t>
            </a:r>
            <a:r>
              <a:rPr lang="en-US" i="1" dirty="0" err="1"/>
              <a:t>DeVries</a:t>
            </a:r>
            <a:r>
              <a:rPr lang="en-US" i="1" dirty="0"/>
              <a:t>, Family Based Youth Ministry, (Downers Grove: </a:t>
            </a:r>
            <a:r>
              <a:rPr lang="en-US" i="1" dirty="0" err="1"/>
              <a:t>InterVarsity</a:t>
            </a:r>
            <a:r>
              <a:rPr lang="en-US" i="1" dirty="0"/>
              <a:t> Press, 1994), 36, 37.]</a:t>
            </a:r>
            <a:endParaRPr lang="en-US" dirty="0"/>
          </a:p>
        </p:txBody>
      </p:sp>
      <p:sp>
        <p:nvSpPr>
          <p:cNvPr id="4" name="Slide Number Placeholder 3"/>
          <p:cNvSpPr>
            <a:spLocks noGrp="1"/>
          </p:cNvSpPr>
          <p:nvPr>
            <p:ph type="sldNum" sz="quarter" idx="10"/>
          </p:nvPr>
        </p:nvSpPr>
        <p:spPr/>
        <p:txBody>
          <a:bodyPr/>
          <a:lstStyle/>
          <a:p>
            <a:fld id="{6A3316CB-38D8-4A77-8E06-2F2984D5BB77}" type="slidenum">
              <a:rPr lang="en-US" smtClean="0"/>
              <a:t>4</a:t>
            </a:fld>
            <a:endParaRPr lang="en-US"/>
          </a:p>
        </p:txBody>
      </p:sp>
    </p:spTree>
    <p:extLst>
      <p:ext uri="{BB962C8B-B14F-4D97-AF65-F5344CB8AC3E}">
        <p14:creationId xmlns:p14="http://schemas.microsoft.com/office/powerpoint/2010/main" val="354324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que</a:t>
            </a:r>
            <a:r>
              <a:rPr lang="en-US" sz="1200" b="1" dirty="0" smtClean="0"/>
              <a:t> </a:t>
            </a:r>
            <a:r>
              <a:rPr lang="en-US" sz="1200" b="1" dirty="0" err="1" smtClean="0"/>
              <a:t>asisten</a:t>
            </a:r>
            <a:r>
              <a:rPr lang="en-US" sz="1200" b="1" dirty="0" smtClean="0"/>
              <a:t> a </a:t>
            </a:r>
            <a:r>
              <a:rPr lang="en-US" sz="1200" b="1" dirty="0" err="1" smtClean="0"/>
              <a:t>una</a:t>
            </a:r>
            <a:r>
              <a:rPr lang="en-US" sz="1200" b="1" dirty="0" smtClean="0"/>
              <a:t> </a:t>
            </a:r>
            <a:r>
              <a:rPr lang="en-US" sz="1200" b="1" dirty="0" err="1" smtClean="0"/>
              <a:t>iglesia</a:t>
            </a:r>
            <a:r>
              <a:rPr lang="en-US" sz="1200" b="1" dirty="0" smtClean="0"/>
              <a:t> </a:t>
            </a:r>
            <a:r>
              <a:rPr lang="en-US" sz="1200" b="1" dirty="0" err="1" smtClean="0"/>
              <a:t>protestante</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5</a:t>
            </a:fld>
            <a:endParaRPr lang="en-US"/>
          </a:p>
        </p:txBody>
      </p:sp>
    </p:spTree>
    <p:extLst>
      <p:ext uri="{BB962C8B-B14F-4D97-AF65-F5344CB8AC3E}">
        <p14:creationId xmlns:p14="http://schemas.microsoft.com/office/powerpoint/2010/main" val="410197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3 Barry </a:t>
            </a:r>
            <a:r>
              <a:rPr lang="en-US" sz="1200" dirty="0" err="1" smtClean="0"/>
              <a:t>Gane</a:t>
            </a:r>
            <a:r>
              <a:rPr lang="en-US" sz="1200" dirty="0" smtClean="0"/>
              <a:t>, “Reclaiming Mission Youth” (lecture, South Pacific Youth Congress, Brisbane, January 10, 2013). </a:t>
            </a:r>
            <a:r>
              <a:rPr lang="en-US" sz="1200" dirty="0" err="1" smtClean="0"/>
              <a:t>Gane</a:t>
            </a:r>
            <a:r>
              <a:rPr lang="en-US" sz="1200" dirty="0" smtClean="0"/>
              <a:t> references Dudley in his lecture: Dudley, </a:t>
            </a:r>
            <a:r>
              <a:rPr lang="en-US" sz="1200" i="1" dirty="0" smtClean="0"/>
              <a:t>Why Our Teenagers Leave the Church</a:t>
            </a:r>
            <a:r>
              <a:rPr lang="en-US" sz="1200" dirty="0" smtClean="0"/>
              <a:t>, 61-65. </a:t>
            </a:r>
          </a:p>
          <a:p>
            <a:endParaRPr lang="en-US" sz="1100" dirty="0" smtClean="0"/>
          </a:p>
          <a:p>
            <a:r>
              <a:rPr lang="en-US" sz="1200" dirty="0" smtClean="0"/>
              <a:t>4 An official statement incorporated in the General Conference Annual Council minutes in 2007. </a:t>
            </a:r>
          </a:p>
          <a:p>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6</a:t>
            </a:fld>
            <a:endParaRPr lang="en-US"/>
          </a:p>
        </p:txBody>
      </p:sp>
    </p:spTree>
    <p:extLst>
      <p:ext uri="{BB962C8B-B14F-4D97-AF65-F5344CB8AC3E}">
        <p14:creationId xmlns:p14="http://schemas.microsoft.com/office/powerpoint/2010/main" val="330129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Explore</a:t>
            </a:r>
            <a:r>
              <a:rPr lang="en-US" baseline="0" dirty="0" smtClean="0"/>
              <a:t> and Learn – EXPLORAR Y APRENDER </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7</a:t>
            </a:fld>
            <a:endParaRPr lang="en-US"/>
          </a:p>
        </p:txBody>
      </p:sp>
    </p:spTree>
    <p:extLst>
      <p:ext uri="{BB962C8B-B14F-4D97-AF65-F5344CB8AC3E}">
        <p14:creationId xmlns:p14="http://schemas.microsoft.com/office/powerpoint/2010/main" val="4156114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Brad Waggoner, </a:t>
            </a:r>
            <a:r>
              <a:rPr lang="en-US" dirty="0" err="1" smtClean="0"/>
              <a:t>Vicepresidente</a:t>
            </a:r>
            <a:r>
              <a:rPr lang="en-US" dirty="0" smtClean="0"/>
              <a:t> de </a:t>
            </a:r>
            <a:r>
              <a:rPr lang="en-US" dirty="0" err="1" smtClean="0"/>
              <a:t>desarrollo</a:t>
            </a:r>
            <a:r>
              <a:rPr lang="en-US" dirty="0" smtClean="0"/>
              <a:t> de la </a:t>
            </a:r>
            <a:r>
              <a:rPr lang="en-US" dirty="0" err="1" smtClean="0"/>
              <a:t>investigación</a:t>
            </a:r>
            <a:r>
              <a:rPr lang="en-US" dirty="0" smtClean="0"/>
              <a:t> y</a:t>
            </a:r>
            <a:r>
              <a:rPr lang="en-US" baseline="0" dirty="0" smtClean="0"/>
              <a:t> </a:t>
            </a:r>
            <a:r>
              <a:rPr lang="en-US" baseline="0" dirty="0" err="1" smtClean="0"/>
              <a:t>ministerio</a:t>
            </a:r>
            <a:r>
              <a:rPr lang="en-US" baseline="0" dirty="0" smtClean="0"/>
              <a:t> de </a:t>
            </a:r>
            <a:r>
              <a:rPr lang="en-US" baseline="0" dirty="0" err="1" smtClean="0"/>
              <a:t>LifeWay</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15</a:t>
            </a:fld>
            <a:endParaRPr lang="en-US"/>
          </a:p>
        </p:txBody>
      </p:sp>
    </p:spTree>
    <p:extLst>
      <p:ext uri="{BB962C8B-B14F-4D97-AF65-F5344CB8AC3E}">
        <p14:creationId xmlns:p14="http://schemas.microsoft.com/office/powerpoint/2010/main" val="27166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que</a:t>
            </a:r>
            <a:r>
              <a:rPr lang="en-US" sz="1200" b="1" dirty="0" smtClean="0"/>
              <a:t> </a:t>
            </a:r>
            <a:r>
              <a:rPr lang="en-US" sz="1200" b="1" dirty="0" err="1" smtClean="0"/>
              <a:t>asisten</a:t>
            </a:r>
            <a:r>
              <a:rPr lang="en-US" sz="1200" b="1" dirty="0" smtClean="0"/>
              <a:t> a </a:t>
            </a:r>
            <a:r>
              <a:rPr lang="en-US" sz="1200" b="1" dirty="0" err="1" smtClean="0"/>
              <a:t>una</a:t>
            </a:r>
            <a:r>
              <a:rPr lang="en-US" sz="1200" b="1" dirty="0" smtClean="0"/>
              <a:t> </a:t>
            </a:r>
            <a:r>
              <a:rPr lang="en-US" sz="1200" b="1" dirty="0" err="1" smtClean="0"/>
              <a:t>iglesia</a:t>
            </a:r>
            <a:r>
              <a:rPr lang="en-US" sz="1200" b="1" dirty="0" smtClean="0"/>
              <a:t> </a:t>
            </a:r>
            <a:r>
              <a:rPr lang="en-US" sz="1200" b="1" dirty="0" err="1" smtClean="0"/>
              <a:t>protestante</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17</a:t>
            </a:fld>
            <a:endParaRPr lang="en-US"/>
          </a:p>
        </p:txBody>
      </p:sp>
    </p:spTree>
    <p:extLst>
      <p:ext uri="{BB962C8B-B14F-4D97-AF65-F5344CB8AC3E}">
        <p14:creationId xmlns:p14="http://schemas.microsoft.com/office/powerpoint/2010/main" val="41019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que</a:t>
            </a:r>
            <a:r>
              <a:rPr lang="en-US" sz="1200" b="1" dirty="0" smtClean="0"/>
              <a:t> </a:t>
            </a:r>
            <a:r>
              <a:rPr lang="en-US" sz="1200" b="1" dirty="0" err="1" smtClean="0"/>
              <a:t>asisten</a:t>
            </a:r>
            <a:r>
              <a:rPr lang="en-US" sz="1200" b="1" dirty="0" smtClean="0"/>
              <a:t> a </a:t>
            </a:r>
            <a:r>
              <a:rPr lang="en-US" sz="1200" b="1" dirty="0" err="1" smtClean="0"/>
              <a:t>una</a:t>
            </a:r>
            <a:r>
              <a:rPr lang="en-US" sz="1200" b="1" dirty="0" smtClean="0"/>
              <a:t> </a:t>
            </a:r>
            <a:r>
              <a:rPr lang="en-US" sz="1200" b="1" dirty="0" err="1" smtClean="0"/>
              <a:t>iglesia</a:t>
            </a:r>
            <a:r>
              <a:rPr lang="en-US" sz="1200" b="1" dirty="0" smtClean="0"/>
              <a:t> </a:t>
            </a:r>
            <a:r>
              <a:rPr lang="en-US" sz="1200" b="1" dirty="0" err="1" smtClean="0"/>
              <a:t>protestante</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18</a:t>
            </a:fld>
            <a:endParaRPr lang="en-US"/>
          </a:p>
        </p:txBody>
      </p:sp>
    </p:spTree>
    <p:extLst>
      <p:ext uri="{BB962C8B-B14F-4D97-AF65-F5344CB8AC3E}">
        <p14:creationId xmlns:p14="http://schemas.microsoft.com/office/powerpoint/2010/main" val="410197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que</a:t>
            </a:r>
            <a:r>
              <a:rPr lang="en-US" sz="1200" b="1" dirty="0" smtClean="0"/>
              <a:t> </a:t>
            </a:r>
            <a:r>
              <a:rPr lang="en-US" sz="1200" b="1" dirty="0" err="1" smtClean="0"/>
              <a:t>asisten</a:t>
            </a:r>
            <a:r>
              <a:rPr lang="en-US" sz="1200" b="1" dirty="0" smtClean="0"/>
              <a:t> a </a:t>
            </a:r>
            <a:r>
              <a:rPr lang="en-US" sz="1200" b="1" dirty="0" err="1" smtClean="0"/>
              <a:t>una</a:t>
            </a:r>
            <a:r>
              <a:rPr lang="en-US" sz="1200" b="1" dirty="0" smtClean="0"/>
              <a:t> </a:t>
            </a:r>
            <a:r>
              <a:rPr lang="en-US" sz="1200" b="1" dirty="0" err="1" smtClean="0"/>
              <a:t>iglesia</a:t>
            </a:r>
            <a:r>
              <a:rPr lang="en-US" sz="1200" b="1" dirty="0" smtClean="0"/>
              <a:t> </a:t>
            </a:r>
            <a:r>
              <a:rPr lang="en-US" sz="1200" b="1" dirty="0" err="1" smtClean="0"/>
              <a:t>protestante</a:t>
            </a:r>
            <a:endParaRPr lang="en-US" dirty="0"/>
          </a:p>
        </p:txBody>
      </p:sp>
      <p:sp>
        <p:nvSpPr>
          <p:cNvPr id="4" name="Slide Number Placeholder 3"/>
          <p:cNvSpPr>
            <a:spLocks noGrp="1"/>
          </p:cNvSpPr>
          <p:nvPr>
            <p:ph type="sldNum" sz="quarter" idx="10"/>
          </p:nvPr>
        </p:nvSpPr>
        <p:spPr/>
        <p:txBody>
          <a:bodyPr/>
          <a:lstStyle/>
          <a:p>
            <a:fld id="{78BA73CC-371A-4B7E-ADC7-247F0B8F884B}" type="slidenum">
              <a:rPr lang="en-US" smtClean="0"/>
              <a:t>19</a:t>
            </a:fld>
            <a:endParaRPr lang="en-US"/>
          </a:p>
        </p:txBody>
      </p:sp>
    </p:spTree>
    <p:extLst>
      <p:ext uri="{BB962C8B-B14F-4D97-AF65-F5344CB8AC3E}">
        <p14:creationId xmlns:p14="http://schemas.microsoft.com/office/powerpoint/2010/main" val="410197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57FFBE-6715-475F-BCBC-663B1A4F0210}" type="datetimeFigureOut">
              <a:rPr lang="en-US" smtClean="0"/>
              <a:t>7/21/16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6735E-E9E4-4C28-A9A8-D9B127143248}" type="slidenum">
              <a:rPr lang="en-US" smtClean="0"/>
              <a:t>‹#›</a:t>
            </a:fld>
            <a:endParaRPr lang="en-US"/>
          </a:p>
        </p:txBody>
      </p:sp>
    </p:spTree>
    <p:extLst>
      <p:ext uri="{BB962C8B-B14F-4D97-AF65-F5344CB8AC3E}">
        <p14:creationId xmlns:p14="http://schemas.microsoft.com/office/powerpoint/2010/main" val="2566472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7FFBE-6715-475F-BCBC-663B1A4F0210}" type="datetimeFigureOut">
              <a:rPr lang="en-US" smtClean="0"/>
              <a:t>7/21/16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6735E-E9E4-4C28-A9A8-D9B127143248}" type="slidenum">
              <a:rPr lang="en-US" smtClean="0"/>
              <a:t>‹#›</a:t>
            </a:fld>
            <a:endParaRPr lang="en-US"/>
          </a:p>
        </p:txBody>
      </p:sp>
    </p:spTree>
    <p:extLst>
      <p:ext uri="{BB962C8B-B14F-4D97-AF65-F5344CB8AC3E}">
        <p14:creationId xmlns:p14="http://schemas.microsoft.com/office/powerpoint/2010/main" val="282938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7FFBE-6715-475F-BCBC-663B1A4F0210}" type="datetimeFigureOut">
              <a:rPr lang="en-US" smtClean="0"/>
              <a:t>7/21/16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6735E-E9E4-4C28-A9A8-D9B127143248}" type="slidenum">
              <a:rPr lang="en-US" smtClean="0"/>
              <a:t>‹#›</a:t>
            </a:fld>
            <a:endParaRPr lang="en-US"/>
          </a:p>
        </p:txBody>
      </p:sp>
    </p:spTree>
    <p:extLst>
      <p:ext uri="{BB962C8B-B14F-4D97-AF65-F5344CB8AC3E}">
        <p14:creationId xmlns:p14="http://schemas.microsoft.com/office/powerpoint/2010/main" val="4143655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pic>
        <p:nvPicPr>
          <p:cNvPr id="13" name="LTM_BACK_1.png"/>
          <p:cNvPicPr>
            <a:picLocks noChangeAspect="1"/>
          </p:cNvPicPr>
          <p:nvPr/>
        </p:nvPicPr>
        <p:blipFill>
          <a:blip r:embed="rId2">
            <a:extLst/>
          </a:blip>
          <a:stretch>
            <a:fillRect/>
          </a:stretch>
        </p:blipFill>
        <p:spPr>
          <a:xfrm rot="10800000">
            <a:off x="0" y="-1"/>
            <a:ext cx="9144000" cy="6858001"/>
          </a:xfrm>
          <a:prstGeom prst="rect">
            <a:avLst/>
          </a:prstGeom>
          <a:ln w="12700">
            <a:miter lim="400000"/>
          </a:ln>
        </p:spPr>
      </p:pic>
      <p:pic>
        <p:nvPicPr>
          <p:cNvPr id="14" name="4 Logos LTM_Blank_Transp.png"/>
          <p:cNvPicPr>
            <a:picLocks noChangeAspect="1"/>
          </p:cNvPicPr>
          <p:nvPr/>
        </p:nvPicPr>
        <p:blipFill>
          <a:blip r:embed="rId3">
            <a:extLst/>
          </a:blip>
          <a:srcRect t="25190" r="940" b="54022"/>
          <a:stretch>
            <a:fillRect/>
          </a:stretch>
        </p:blipFill>
        <p:spPr>
          <a:xfrm>
            <a:off x="-9525" y="6461913"/>
            <a:ext cx="2497566" cy="340192"/>
          </a:xfrm>
          <a:prstGeom prst="rect">
            <a:avLst/>
          </a:prstGeom>
          <a:ln w="12700">
            <a:miter lim="400000"/>
          </a:ln>
        </p:spPr>
      </p:pic>
      <p:sp>
        <p:nvSpPr>
          <p:cNvPr id="15" name="Shape 15"/>
          <p:cNvSpPr/>
          <p:nvPr/>
        </p:nvSpPr>
        <p:spPr>
          <a:xfrm>
            <a:off x="9525" y="1054100"/>
            <a:ext cx="9164390" cy="5281415"/>
          </a:xfrm>
          <a:prstGeom prst="rect">
            <a:avLst/>
          </a:prstGeom>
          <a:solidFill>
            <a:srgbClr val="FFFFFF"/>
          </a:solidFill>
          <a:ln w="12700">
            <a:miter lim="400000"/>
          </a:ln>
          <a:effectLst>
            <a:outerShdw blurRad="50800" dist="25400" dir="5400000" rotWithShape="0">
              <a:srgbClr val="000000">
                <a:alpha val="50000"/>
              </a:srgbClr>
            </a:outerShdw>
          </a:effectLst>
        </p:spPr>
        <p:txBody>
          <a:bodyPr lIns="30004" tIns="30004" rIns="30004" bIns="30004" anchor="ctr"/>
          <a:lstStyle/>
          <a:p>
            <a:pPr algn="ctr" defTabSz="345043" hangingPunct="0">
              <a:defRPr sz="3200">
                <a:solidFill>
                  <a:srgbClr val="FFFFFF"/>
                </a:solidFill>
              </a:defRPr>
            </a:pPr>
            <a:endParaRPr sz="3200" kern="0">
              <a:solidFill>
                <a:srgbClr val="FFFFFF"/>
              </a:solidFill>
              <a:latin typeface="Helvetica Light"/>
              <a:ea typeface="Helvetica Light"/>
              <a:cs typeface="Helvetica Light"/>
              <a:sym typeface="Helvetica Light"/>
            </a:endParaRPr>
          </a:p>
        </p:txBody>
      </p:sp>
      <p:sp>
        <p:nvSpPr>
          <p:cNvPr id="16" name="Shape 16"/>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341844043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pic>
        <p:nvPicPr>
          <p:cNvPr id="13" name="LTM_BACK_1.png"/>
          <p:cNvPicPr>
            <a:picLocks noChangeAspect="1"/>
          </p:cNvPicPr>
          <p:nvPr/>
        </p:nvPicPr>
        <p:blipFill>
          <a:blip r:embed="rId2">
            <a:extLst/>
          </a:blip>
          <a:stretch>
            <a:fillRect/>
          </a:stretch>
        </p:blipFill>
        <p:spPr>
          <a:xfrm rot="10800000">
            <a:off x="0" y="-1"/>
            <a:ext cx="9144000" cy="6858001"/>
          </a:xfrm>
          <a:prstGeom prst="rect">
            <a:avLst/>
          </a:prstGeom>
          <a:ln w="12700">
            <a:miter lim="400000"/>
          </a:ln>
        </p:spPr>
      </p:pic>
      <p:pic>
        <p:nvPicPr>
          <p:cNvPr id="14" name="4 Logos LTM_Blank_Transp.png"/>
          <p:cNvPicPr>
            <a:picLocks noChangeAspect="1"/>
          </p:cNvPicPr>
          <p:nvPr/>
        </p:nvPicPr>
        <p:blipFill>
          <a:blip r:embed="rId3">
            <a:extLst/>
          </a:blip>
          <a:srcRect t="25190" r="940" b="54022"/>
          <a:stretch>
            <a:fillRect/>
          </a:stretch>
        </p:blipFill>
        <p:spPr>
          <a:xfrm>
            <a:off x="-9525" y="6461913"/>
            <a:ext cx="2497566" cy="340192"/>
          </a:xfrm>
          <a:prstGeom prst="rect">
            <a:avLst/>
          </a:prstGeom>
          <a:ln w="12700">
            <a:miter lim="400000"/>
          </a:ln>
        </p:spPr>
      </p:pic>
      <p:sp>
        <p:nvSpPr>
          <p:cNvPr id="15" name="Shape 15"/>
          <p:cNvSpPr/>
          <p:nvPr/>
        </p:nvSpPr>
        <p:spPr>
          <a:xfrm>
            <a:off x="9525" y="1054100"/>
            <a:ext cx="9164390" cy="5281415"/>
          </a:xfrm>
          <a:prstGeom prst="rect">
            <a:avLst/>
          </a:prstGeom>
          <a:solidFill>
            <a:srgbClr val="FFFFFF"/>
          </a:solidFill>
          <a:ln w="12700">
            <a:miter lim="400000"/>
          </a:ln>
          <a:effectLst>
            <a:outerShdw blurRad="50800" dist="25400" dir="5400000" rotWithShape="0">
              <a:srgbClr val="000000">
                <a:alpha val="50000"/>
              </a:srgbClr>
            </a:outerShdw>
          </a:effectLst>
        </p:spPr>
        <p:txBody>
          <a:bodyPr lIns="30004" tIns="30004" rIns="30004" bIns="30004" anchor="ctr"/>
          <a:lstStyle/>
          <a:p>
            <a:pPr algn="ctr" defTabSz="345043" hangingPunct="0">
              <a:defRPr sz="3200">
                <a:solidFill>
                  <a:srgbClr val="FFFFFF"/>
                </a:solidFill>
              </a:defRPr>
            </a:pPr>
            <a:endParaRPr sz="3200" kern="0">
              <a:solidFill>
                <a:srgbClr val="FFFFFF"/>
              </a:solidFill>
              <a:latin typeface="Helvetica Light"/>
              <a:ea typeface="Helvetica Light"/>
              <a:cs typeface="Helvetica Light"/>
              <a:sym typeface="Helvetica Light"/>
            </a:endParaRPr>
          </a:p>
        </p:txBody>
      </p:sp>
      <p:sp>
        <p:nvSpPr>
          <p:cNvPr id="16" name="Shape 16"/>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415906037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50040901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39" name="Shape 39"/>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160255732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7FFBE-6715-475F-BCBC-663B1A4F0210}" type="datetimeFigureOut">
              <a:rPr lang="en-US" smtClean="0"/>
              <a:t>7/21/16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6735E-E9E4-4C28-A9A8-D9B127143248}" type="slidenum">
              <a:rPr lang="en-US" smtClean="0"/>
              <a:t>‹#›</a:t>
            </a:fld>
            <a:endParaRPr lang="en-US"/>
          </a:p>
        </p:txBody>
      </p:sp>
    </p:spTree>
    <p:extLst>
      <p:ext uri="{BB962C8B-B14F-4D97-AF65-F5344CB8AC3E}">
        <p14:creationId xmlns:p14="http://schemas.microsoft.com/office/powerpoint/2010/main" val="309993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57FFBE-6715-475F-BCBC-663B1A4F0210}" type="datetimeFigureOut">
              <a:rPr lang="en-US" smtClean="0"/>
              <a:t>7/21/16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6735E-E9E4-4C28-A9A8-D9B127143248}" type="slidenum">
              <a:rPr lang="en-US" smtClean="0"/>
              <a:t>‹#›</a:t>
            </a:fld>
            <a:endParaRPr lang="en-US"/>
          </a:p>
        </p:txBody>
      </p:sp>
    </p:spTree>
    <p:extLst>
      <p:ext uri="{BB962C8B-B14F-4D97-AF65-F5344CB8AC3E}">
        <p14:creationId xmlns:p14="http://schemas.microsoft.com/office/powerpoint/2010/main" val="394900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57FFBE-6715-475F-BCBC-663B1A4F0210}" type="datetimeFigureOut">
              <a:rPr lang="en-US" smtClean="0"/>
              <a:t>7/21/16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6735E-E9E4-4C28-A9A8-D9B127143248}" type="slidenum">
              <a:rPr lang="en-US" smtClean="0"/>
              <a:t>‹#›</a:t>
            </a:fld>
            <a:endParaRPr lang="en-US"/>
          </a:p>
        </p:txBody>
      </p:sp>
    </p:spTree>
    <p:extLst>
      <p:ext uri="{BB962C8B-B14F-4D97-AF65-F5344CB8AC3E}">
        <p14:creationId xmlns:p14="http://schemas.microsoft.com/office/powerpoint/2010/main" val="3670633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57FFBE-6715-475F-BCBC-663B1A4F0210}" type="datetimeFigureOut">
              <a:rPr lang="en-US" smtClean="0"/>
              <a:t>7/21/16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36735E-E9E4-4C28-A9A8-D9B127143248}" type="slidenum">
              <a:rPr lang="en-US" smtClean="0"/>
              <a:t>‹#›</a:t>
            </a:fld>
            <a:endParaRPr lang="en-US"/>
          </a:p>
        </p:txBody>
      </p:sp>
    </p:spTree>
    <p:extLst>
      <p:ext uri="{BB962C8B-B14F-4D97-AF65-F5344CB8AC3E}">
        <p14:creationId xmlns:p14="http://schemas.microsoft.com/office/powerpoint/2010/main" val="1287580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57FFBE-6715-475F-BCBC-663B1A4F0210}" type="datetimeFigureOut">
              <a:rPr lang="en-US" smtClean="0"/>
              <a:t>7/21/16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36735E-E9E4-4C28-A9A8-D9B127143248}" type="slidenum">
              <a:rPr lang="en-US" smtClean="0"/>
              <a:t>‹#›</a:t>
            </a:fld>
            <a:endParaRPr lang="en-US"/>
          </a:p>
        </p:txBody>
      </p:sp>
    </p:spTree>
    <p:extLst>
      <p:ext uri="{BB962C8B-B14F-4D97-AF65-F5344CB8AC3E}">
        <p14:creationId xmlns:p14="http://schemas.microsoft.com/office/powerpoint/2010/main" val="3509759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7FFBE-6715-475F-BCBC-663B1A4F0210}" type="datetimeFigureOut">
              <a:rPr lang="en-US" smtClean="0"/>
              <a:t>7/21/16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36735E-E9E4-4C28-A9A8-D9B127143248}" type="slidenum">
              <a:rPr lang="en-US" smtClean="0"/>
              <a:t>‹#›</a:t>
            </a:fld>
            <a:endParaRPr lang="en-US"/>
          </a:p>
        </p:txBody>
      </p:sp>
    </p:spTree>
    <p:extLst>
      <p:ext uri="{BB962C8B-B14F-4D97-AF65-F5344CB8AC3E}">
        <p14:creationId xmlns:p14="http://schemas.microsoft.com/office/powerpoint/2010/main" val="80170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57FFBE-6715-475F-BCBC-663B1A4F0210}" type="datetimeFigureOut">
              <a:rPr lang="en-US" smtClean="0"/>
              <a:t>7/21/16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6735E-E9E4-4C28-A9A8-D9B127143248}" type="slidenum">
              <a:rPr lang="en-US" smtClean="0"/>
              <a:t>‹#›</a:t>
            </a:fld>
            <a:endParaRPr lang="en-US"/>
          </a:p>
        </p:txBody>
      </p:sp>
    </p:spTree>
    <p:extLst>
      <p:ext uri="{BB962C8B-B14F-4D97-AF65-F5344CB8AC3E}">
        <p14:creationId xmlns:p14="http://schemas.microsoft.com/office/powerpoint/2010/main" val="177277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57FFBE-6715-475F-BCBC-663B1A4F0210}" type="datetimeFigureOut">
              <a:rPr lang="en-US" smtClean="0"/>
              <a:t>7/21/16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6735E-E9E4-4C28-A9A8-D9B127143248}" type="slidenum">
              <a:rPr lang="en-US" smtClean="0"/>
              <a:t>‹#›</a:t>
            </a:fld>
            <a:endParaRPr lang="en-US"/>
          </a:p>
        </p:txBody>
      </p:sp>
    </p:spTree>
    <p:extLst>
      <p:ext uri="{BB962C8B-B14F-4D97-AF65-F5344CB8AC3E}">
        <p14:creationId xmlns:p14="http://schemas.microsoft.com/office/powerpoint/2010/main" val="14491991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theme" Target="../theme/theme2.xml"/><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7FFBE-6715-475F-BCBC-663B1A4F0210}" type="datetimeFigureOut">
              <a:rPr lang="en-US" smtClean="0"/>
              <a:t>7/21/16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6735E-E9E4-4C28-A9A8-D9B127143248}" type="slidenum">
              <a:rPr lang="en-US" smtClean="0"/>
              <a:t>‹#›</a:t>
            </a:fld>
            <a:endParaRPr lang="en-US"/>
          </a:p>
        </p:txBody>
      </p:sp>
    </p:spTree>
    <p:extLst>
      <p:ext uri="{BB962C8B-B14F-4D97-AF65-F5344CB8AC3E}">
        <p14:creationId xmlns:p14="http://schemas.microsoft.com/office/powerpoint/2010/main" val="310957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LTM_BACK_4.png"/>
          <p:cNvPicPr>
            <a:picLocks noChangeAspect="1"/>
          </p:cNvPicPr>
          <p:nvPr/>
        </p:nvPicPr>
        <p:blipFill>
          <a:blip r:embed="rId5">
            <a:extLst/>
          </a:blip>
          <a:stretch>
            <a:fillRect/>
          </a:stretch>
        </p:blipFill>
        <p:spPr>
          <a:xfrm>
            <a:off x="0" y="0"/>
            <a:ext cx="9144000" cy="6858000"/>
          </a:xfrm>
          <a:prstGeom prst="rect">
            <a:avLst/>
          </a:prstGeom>
          <a:ln w="12700">
            <a:miter lim="400000"/>
          </a:ln>
        </p:spPr>
      </p:pic>
      <p:pic>
        <p:nvPicPr>
          <p:cNvPr id="3" name="Logo_LTM_transp_ESP.png"/>
          <p:cNvPicPr>
            <a:picLocks noChangeAspect="1"/>
          </p:cNvPicPr>
          <p:nvPr/>
        </p:nvPicPr>
        <p:blipFill>
          <a:blip r:embed="rId6">
            <a:extLst/>
          </a:blip>
          <a:stretch>
            <a:fillRect/>
          </a:stretch>
        </p:blipFill>
        <p:spPr>
          <a:xfrm>
            <a:off x="6578434" y="4909225"/>
            <a:ext cx="1648337" cy="1616591"/>
          </a:xfrm>
          <a:prstGeom prst="rect">
            <a:avLst/>
          </a:prstGeom>
          <a:ln w="12700">
            <a:miter lim="400000"/>
          </a:ln>
        </p:spPr>
      </p:pic>
      <p:sp>
        <p:nvSpPr>
          <p:cNvPr id="4" name="Shape 4"/>
          <p:cNvSpPr>
            <a:spLocks noGrp="1"/>
          </p:cNvSpPr>
          <p:nvPr>
            <p:ph type="title"/>
          </p:nvPr>
        </p:nvSpPr>
        <p:spPr>
          <a:xfrm>
            <a:off x="1645295" y="312539"/>
            <a:ext cx="5853410" cy="1518047"/>
          </a:xfrm>
          <a:prstGeom prst="rect">
            <a:avLst/>
          </a:prstGeom>
          <a:ln w="12700">
            <a:miter lim="400000"/>
          </a:ln>
          <a:extLst>
            <a:ext uri="{C572A759-6A51-4108-AA02-DFA0A04FC94B}">
              <ma14:wrappingTextBoxFlag xmlns:ma14="http://schemas.microsoft.com/office/mac/drawingml/2011/main" val="1"/>
            </a:ext>
          </a:extLst>
        </p:spPr>
        <p:txBody>
          <a:bodyPr lIns="30004" tIns="30004" rIns="30004" bIns="30004" anchor="ctr">
            <a:normAutofit/>
          </a:bodyPr>
          <a:lstStyle/>
          <a:p>
            <a:r>
              <a:t>Title Text</a:t>
            </a:r>
          </a:p>
        </p:txBody>
      </p:sp>
      <p:sp>
        <p:nvSpPr>
          <p:cNvPr id="5" name="Shape 5"/>
          <p:cNvSpPr>
            <a:spLocks noGrp="1"/>
          </p:cNvSpPr>
          <p:nvPr>
            <p:ph type="body" idx="1"/>
          </p:nvPr>
        </p:nvSpPr>
        <p:spPr>
          <a:xfrm>
            <a:off x="1645295" y="1830586"/>
            <a:ext cx="5853410" cy="4420196"/>
          </a:xfrm>
          <a:prstGeom prst="rect">
            <a:avLst/>
          </a:prstGeom>
          <a:ln w="12700">
            <a:miter lim="400000"/>
          </a:ln>
          <a:extLst>
            <a:ext uri="{C572A759-6A51-4108-AA02-DFA0A04FC94B}">
              <ma14:wrappingTextBoxFlag xmlns:ma14="http://schemas.microsoft.com/office/mac/drawingml/2011/main" val="1"/>
            </a:ext>
          </a:extLst>
        </p:spPr>
        <p:txBody>
          <a:bodyPr lIns="30004" tIns="30004" rIns="30004" bIns="30004"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4452820" y="6505277"/>
            <a:ext cx="231664" cy="214482"/>
          </a:xfrm>
          <a:prstGeom prst="rect">
            <a:avLst/>
          </a:prstGeom>
          <a:ln w="12700">
            <a:miter lim="400000"/>
          </a:ln>
        </p:spPr>
        <p:txBody>
          <a:bodyPr wrap="none" lIns="30004" tIns="30004" rIns="30004" bIns="30004">
            <a:spAutoFit/>
          </a:bodyPr>
          <a:lstStyle>
            <a:lvl1pPr>
              <a:defRPr sz="1000"/>
            </a:lvl1pPr>
          </a:lstStyle>
          <a:p>
            <a:pPr algn="ctr" defTabSz="345043" hangingPunct="0"/>
            <a:fld id="{86CB4B4D-7CA3-9044-876B-883B54F8677D}" type="slidenum">
              <a:rPr kern="0">
                <a:solidFill>
                  <a:srgbClr val="000000"/>
                </a:solidFill>
                <a:latin typeface="Helvetica Light"/>
                <a:ea typeface="Helvetica Light"/>
                <a:cs typeface="Helvetica Light"/>
                <a:sym typeface="Helvetica Light"/>
              </a:rPr>
              <a:pPr algn="ctr" defTabSz="345043" hangingPunct="0"/>
              <a:t>‹#›</a:t>
            </a:fld>
            <a:endParaRPr kern="0">
              <a:solidFill>
                <a:srgbClr val="000000"/>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2992352002"/>
      </p:ext>
    </p:extLst>
  </p:cSld>
  <p:clrMap bg1="lt1" tx1="dk1" bg2="lt2" tx2="dk2" accent1="accent1" accent2="accent2" accent3="accent3" accent4="accent4" accent5="accent5" accent6="accent6" hlink="hlink" folHlink="folHlink"/>
  <p:sldLayoutIdLst>
    <p:sldLayoutId id="2147483679" r:id="rId1"/>
    <p:sldLayoutId id="2147483681" r:id="rId2"/>
    <p:sldLayoutId id="2147483682" r:id="rId3"/>
  </p:sldLayoutIdLst>
  <p:transition spd="med"/>
  <p:txStyles>
    <p:titleStyle>
      <a:lvl1pPr marL="0" marR="0" indent="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1pPr>
      <a:lvl2pPr marL="0" marR="0" indent="9601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2pPr>
      <a:lvl3pPr marL="0" marR="0" indent="19202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3pPr>
      <a:lvl4pPr marL="0" marR="0" indent="28803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4pPr>
      <a:lvl5pPr marL="0" marR="0" indent="384048"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5pPr>
      <a:lvl6pPr marL="0" marR="0" indent="48006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6pPr>
      <a:lvl7pPr marL="0" marR="0" indent="57607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7pPr>
      <a:lvl8pPr marL="0" marR="0" indent="67208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8pPr>
      <a:lvl9pPr marL="0" marR="0" indent="76809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9pPr>
    </p:titleStyle>
    <p:bodyStyle>
      <a:lvl1pPr marL="25929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1pPr>
      <a:lvl2pPr marL="44598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2pPr>
      <a:lvl3pPr marL="63267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3pPr>
      <a:lvl4pPr marL="81936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4pPr>
      <a:lvl5pPr marL="100605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5pPr>
      <a:lvl6pPr marL="119274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6pPr>
      <a:lvl7pPr marL="137943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7pPr>
      <a:lvl8pPr marL="156612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8pPr>
      <a:lvl9pPr marL="175281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45043"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Light"/>
        </a:defRPr>
      </a:lvl1pPr>
      <a:lvl2pPr marL="0" marR="0" indent="96012" algn="ctr" defTabSz="345043"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Light"/>
        </a:defRPr>
      </a:lvl2pPr>
      <a:lvl3pPr marL="0" marR="0" indent="192024" algn="ctr" defTabSz="345043"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Light"/>
        </a:defRPr>
      </a:lvl3pPr>
      <a:lvl4pPr marL="0" marR="0" indent="288036" algn="ctr" defTabSz="345043"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Light"/>
        </a:defRPr>
      </a:lvl4pPr>
      <a:lvl5pPr marL="0" marR="0" indent="384048" algn="ctr" defTabSz="345043"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Light"/>
        </a:defRPr>
      </a:lvl5pPr>
      <a:lvl6pPr marL="0" marR="0" indent="480060" algn="ctr" defTabSz="345043"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Light"/>
        </a:defRPr>
      </a:lvl6pPr>
      <a:lvl7pPr marL="0" marR="0" indent="576072" algn="ctr" defTabSz="345043"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Light"/>
        </a:defRPr>
      </a:lvl7pPr>
      <a:lvl8pPr marL="0" marR="0" indent="672084" algn="ctr" defTabSz="345043"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Light"/>
        </a:defRPr>
      </a:lvl8pPr>
      <a:lvl9pPr marL="0" marR="0" indent="768096" algn="ctr" defTabSz="345043"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7.png"/><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sp>
        <p:nvSpPr>
          <p:cNvPr id="52" name="Shape 52"/>
          <p:cNvSpPr/>
          <p:nvPr/>
        </p:nvSpPr>
        <p:spPr>
          <a:xfrm>
            <a:off x="304800" y="1524000"/>
            <a:ext cx="6767420" cy="3384581"/>
          </a:xfrm>
          <a:prstGeom prst="rect">
            <a:avLst/>
          </a:prstGeom>
          <a:ln w="12700">
            <a:miter lim="400000"/>
          </a:ln>
          <a:extLst>
            <a:ext uri="{C572A759-6A51-4108-AA02-DFA0A04FC94B}">
              <ma14:wrappingTextBoxFlag xmlns:ma14="http://schemas.microsoft.com/office/mac/drawingml/2011/main" val="1"/>
            </a:ext>
          </a:extLst>
        </p:spPr>
        <p:txBody>
          <a:bodyPr lIns="30004" tIns="30004" rIns="30004" bIns="30004" anchor="ctr">
            <a:spAutoFit/>
          </a:bodyPr>
          <a:lstStyle/>
          <a:p>
            <a:pPr marL="96010" lvl="1" algn="ctr" defTabSz="345035" hangingPunct="0">
              <a:buSzPct val="100000"/>
              <a:defRPr sz="10400">
                <a:solidFill>
                  <a:srgbClr val="011993"/>
                </a:solidFill>
                <a:latin typeface="Helvetica"/>
                <a:ea typeface="Helvetica"/>
                <a:cs typeface="Helvetica"/>
                <a:sym typeface="Helvetica"/>
              </a:defRPr>
            </a:pPr>
            <a:r>
              <a:rPr lang="es-AR" sz="5400" dirty="0"/>
              <a:t>DIVISION INTERAMERICANA</a:t>
            </a:r>
            <a:br>
              <a:rPr lang="es-AR" sz="5400" dirty="0"/>
            </a:br>
            <a:r>
              <a:rPr lang="es-AR" sz="5400" dirty="0" smtClean="0"/>
              <a:t>MINISTERIO JUVENILES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2822" y="914401"/>
            <a:ext cx="2297238" cy="2286000"/>
          </a:xfrm>
          <a:prstGeom prst="rect">
            <a:avLst/>
          </a:prstGeom>
        </p:spPr>
      </p:pic>
      <p:sp>
        <p:nvSpPr>
          <p:cNvPr id="2" name="TextBox 1"/>
          <p:cNvSpPr txBox="1"/>
          <p:nvPr/>
        </p:nvSpPr>
        <p:spPr>
          <a:xfrm>
            <a:off x="1524000" y="5486399"/>
            <a:ext cx="5105400"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96010" lvl="1" algn="ctr" defTabSz="345035" hangingPunct="0">
              <a:buSzPct val="100000"/>
              <a:defRPr sz="10400">
                <a:solidFill>
                  <a:srgbClr val="011993"/>
                </a:solidFill>
                <a:latin typeface="Helvetica"/>
                <a:ea typeface="Helvetica"/>
                <a:cs typeface="Helvetica"/>
                <a:sym typeface="Helvetica"/>
              </a:defRPr>
            </a:pPr>
            <a:r>
              <a:rPr lang="es-AR" sz="3600" kern="0" dirty="0">
                <a:solidFill>
                  <a:srgbClr val="011993"/>
                </a:solidFill>
                <a:latin typeface="Helvetica"/>
                <a:ea typeface="Helvetica"/>
                <a:cs typeface="Helvetica"/>
                <a:sym typeface="Helvetica"/>
              </a:rPr>
              <a:t>Al Powell, Director</a:t>
            </a:r>
            <a:endParaRPr lang="es-AR" sz="8000" kern="0" dirty="0">
              <a:solidFill>
                <a:srgbClr val="011993"/>
              </a:solidFill>
              <a:latin typeface="Helvetica"/>
              <a:ea typeface="Helvetica"/>
              <a:cs typeface="Helvetica"/>
              <a:sym typeface="Helvetica"/>
            </a:endParaRPr>
          </a:p>
        </p:txBody>
      </p:sp>
    </p:spTree>
    <p:extLst>
      <p:ext uri="{BB962C8B-B14F-4D97-AF65-F5344CB8AC3E}">
        <p14:creationId xmlns:p14="http://schemas.microsoft.com/office/powerpoint/2010/main" val="51661793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447A5189.jpeg"/>
          <p:cNvPicPr>
            <a:picLocks noChangeAspect="1"/>
          </p:cNvPicPr>
          <p:nvPr/>
        </p:nvPicPr>
        <p:blipFill>
          <a:blip r:embed="rId2">
            <a:extLst/>
          </a:blip>
          <a:srcRect t="9345" r="370" b="3140"/>
          <a:stretch>
            <a:fillRect/>
          </a:stretch>
        </p:blipFill>
        <p:spPr>
          <a:xfrm>
            <a:off x="-10169" y="-112117"/>
            <a:ext cx="9164341" cy="7156396"/>
          </a:xfrm>
          <a:prstGeom prst="rect">
            <a:avLst/>
          </a:prstGeom>
          <a:ln w="12700">
            <a:miter lim="400000"/>
          </a:ln>
        </p:spPr>
      </p:pic>
      <p:sp>
        <p:nvSpPr>
          <p:cNvPr id="3" name="Shape 52"/>
          <p:cNvSpPr/>
          <p:nvPr/>
        </p:nvSpPr>
        <p:spPr>
          <a:xfrm>
            <a:off x="1524000" y="651302"/>
            <a:ext cx="3450385" cy="5877571"/>
          </a:xfrm>
          <a:prstGeom prst="rect">
            <a:avLst/>
          </a:prstGeom>
          <a:ln w="12700">
            <a:miter lim="400000"/>
          </a:ln>
          <a:extLst>
            <a:ext uri="{C572A759-6A51-4108-AA02-DFA0A04FC94B}">
              <ma14:wrappingTextBoxFlag xmlns:ma14="http://schemas.microsoft.com/office/mac/drawingml/2011/main" val="1"/>
            </a:ext>
          </a:extLst>
        </p:spPr>
        <p:txBody>
          <a:bodyPr wrap="square" lIns="30004" tIns="30004" rIns="30004" bIns="30004" anchor="ctr">
            <a:spAutoFit/>
          </a:bodyPr>
          <a:lstStyle/>
          <a:p>
            <a:pPr algn="ctr"/>
            <a:r>
              <a:rPr lang="es-ES_tradnl"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venir Black Oblique"/>
                <a:cs typeface="Avenir Black Oblique"/>
              </a:rPr>
              <a:t>Capacitar la Iglesia para conocer/</a:t>
            </a:r>
          </a:p>
          <a:p>
            <a:pPr algn="ctr"/>
            <a:r>
              <a:rPr lang="es-ES_tradnl" sz="54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venir Black Oblique"/>
                <a:cs typeface="Avenir Black Oblique"/>
              </a:rPr>
              <a:t>mentoriar</a:t>
            </a:r>
            <a:r>
              <a:rPr lang="es-ES_tradnl"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venir Black Oblique"/>
                <a:cs typeface="Avenir Black Oblique"/>
              </a:rPr>
              <a:t> sus jóvenes</a:t>
            </a:r>
            <a:endParaRPr lang="es-ES_tradnl"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venir Black Oblique"/>
              <a:cs typeface="Avenir Black Oblique"/>
            </a:endParaRPr>
          </a:p>
        </p:txBody>
      </p:sp>
    </p:spTree>
    <p:extLst>
      <p:ext uri="{BB962C8B-B14F-4D97-AF65-F5344CB8AC3E}">
        <p14:creationId xmlns:p14="http://schemas.microsoft.com/office/powerpoint/2010/main" val="124050930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447A5189.jpeg"/>
          <p:cNvPicPr>
            <a:picLocks noChangeAspect="1"/>
          </p:cNvPicPr>
          <p:nvPr/>
        </p:nvPicPr>
        <p:blipFill>
          <a:blip r:embed="rId2">
            <a:extLst/>
          </a:blip>
          <a:srcRect t="9345" r="370" b="3140"/>
          <a:stretch>
            <a:fillRect/>
          </a:stretch>
        </p:blipFill>
        <p:spPr>
          <a:xfrm>
            <a:off x="-10169" y="-112117"/>
            <a:ext cx="9164341" cy="7156396"/>
          </a:xfrm>
          <a:prstGeom prst="rect">
            <a:avLst/>
          </a:prstGeom>
          <a:ln w="12700">
            <a:miter lim="400000"/>
          </a:ln>
        </p:spPr>
      </p:pic>
      <p:sp>
        <p:nvSpPr>
          <p:cNvPr id="3" name="Shape 52"/>
          <p:cNvSpPr/>
          <p:nvPr/>
        </p:nvSpPr>
        <p:spPr>
          <a:xfrm>
            <a:off x="762000" y="651304"/>
            <a:ext cx="4212385" cy="5877571"/>
          </a:xfrm>
          <a:prstGeom prst="rect">
            <a:avLst/>
          </a:prstGeom>
          <a:ln w="12700">
            <a:miter lim="400000"/>
          </a:ln>
          <a:extLst>
            <a:ext uri="{C572A759-6A51-4108-AA02-DFA0A04FC94B}">
              <ma14:wrappingTextBoxFlag xmlns:ma14="http://schemas.microsoft.com/office/mac/drawingml/2011/main" val="1"/>
            </a:ext>
          </a:extLst>
        </p:spPr>
        <p:txBody>
          <a:bodyPr wrap="square" lIns="30004" tIns="30004" rIns="30004" bIns="30004" anchor="ctr">
            <a:spAutoFit/>
          </a:bodyPr>
          <a:lstStyle/>
          <a:p>
            <a:pPr algn="ctr"/>
            <a:r>
              <a:rPr lang="es-ES_tradnl"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venir Black Oblique"/>
                <a:cs typeface="Avenir Black Oblique"/>
              </a:rPr>
              <a:t>Dar oportunidad a los jóvenes para conocer y servir su Iglesia</a:t>
            </a:r>
            <a:endParaRPr lang="es-ES_tradnl"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venir Black Oblique"/>
              <a:cs typeface="Avenir Black Oblique"/>
            </a:endParaRPr>
          </a:p>
        </p:txBody>
      </p:sp>
    </p:spTree>
    <p:extLst>
      <p:ext uri="{BB962C8B-B14F-4D97-AF65-F5344CB8AC3E}">
        <p14:creationId xmlns:p14="http://schemas.microsoft.com/office/powerpoint/2010/main" val="224022669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353885"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sp>
        <p:nvSpPr>
          <p:cNvPr id="7" name="TextBox 6"/>
          <p:cNvSpPr txBox="1"/>
          <p:nvPr/>
        </p:nvSpPr>
        <p:spPr>
          <a:xfrm>
            <a:off x="533400" y="914400"/>
            <a:ext cx="8458200" cy="769441"/>
          </a:xfrm>
          <a:prstGeom prst="rect">
            <a:avLst/>
          </a:prstGeom>
          <a:noFill/>
        </p:spPr>
        <p:txBody>
          <a:bodyPr wrap="square" rtlCol="0">
            <a:spAutoFit/>
          </a:bodyPr>
          <a:lstStyle/>
          <a:p>
            <a:r>
              <a:rPr lang="en-US" sz="4400" dirty="0" smtClean="0">
                <a:solidFill>
                  <a:schemeClr val="accent5">
                    <a:lumMod val="75000"/>
                  </a:schemeClr>
                </a:solidFill>
                <a:latin typeface="Aharoni" panose="02010803020104030203" pitchFamily="2" charset="-79"/>
                <a:cs typeface="Aharoni" panose="02010803020104030203" pitchFamily="2" charset="-79"/>
              </a:rPr>
              <a:t>Piense por un momento</a:t>
            </a:r>
            <a:r>
              <a:rPr lang="en-US" sz="3600" dirty="0" smtClean="0">
                <a:solidFill>
                  <a:schemeClr val="accent5">
                    <a:lumMod val="75000"/>
                  </a:schemeClr>
                </a:solidFill>
                <a:latin typeface="Aharoni" panose="02010803020104030203" pitchFamily="2" charset="-79"/>
                <a:cs typeface="Aharoni" panose="02010803020104030203" pitchFamily="2" charset="-79"/>
              </a:rPr>
              <a:t>…</a:t>
            </a:r>
            <a:endParaRPr lang="en-US" sz="4400" dirty="0">
              <a:solidFill>
                <a:schemeClr val="accent5">
                  <a:lumMod val="75000"/>
                </a:schemeClr>
              </a:solidFill>
              <a:latin typeface="Aharoni" panose="02010803020104030203" pitchFamily="2" charset="-79"/>
              <a:cs typeface="Aharoni" panose="02010803020104030203" pitchFamily="2" charset="-79"/>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3045059"/>
            <a:ext cx="4724400" cy="3771512"/>
          </a:xfrm>
          <a:prstGeom prst="rect">
            <a:avLst/>
          </a:prstGeom>
        </p:spPr>
      </p:pic>
      <p:sp>
        <p:nvSpPr>
          <p:cNvPr id="9" name="Title 1"/>
          <p:cNvSpPr txBox="1">
            <a:spLocks/>
          </p:cNvSpPr>
          <p:nvPr/>
        </p:nvSpPr>
        <p:spPr>
          <a:xfrm>
            <a:off x="457200" y="2133600"/>
            <a:ext cx="6324600" cy="2667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smtClean="0">
                <a:solidFill>
                  <a:schemeClr val="tx2">
                    <a:lumMod val="50000"/>
                  </a:schemeClr>
                </a:solidFill>
                <a:latin typeface="Arial" panose="020B0604020202020204" pitchFamily="34" charset="0"/>
                <a:cs typeface="Arial" panose="020B0604020202020204" pitchFamily="34" charset="0"/>
              </a:rPr>
              <a:t>Qué</a:t>
            </a:r>
            <a:r>
              <a:rPr lang="en-US" sz="3600" b="1" dirty="0" smtClean="0">
                <a:solidFill>
                  <a:schemeClr val="tx2">
                    <a:lumMod val="50000"/>
                  </a:schemeClr>
                </a:solidFill>
                <a:latin typeface="Arial" panose="020B0604020202020204" pitchFamily="34" charset="0"/>
                <a:cs typeface="Arial" panose="020B0604020202020204" pitchFamily="34" charset="0"/>
              </a:rPr>
              <a:t> persona, </a:t>
            </a:r>
            <a:br>
              <a:rPr lang="en-US" sz="3600" b="1" dirty="0" smtClean="0">
                <a:solidFill>
                  <a:schemeClr val="tx2">
                    <a:lumMod val="50000"/>
                  </a:schemeClr>
                </a:solidFill>
                <a:latin typeface="Arial" panose="020B0604020202020204" pitchFamily="34" charset="0"/>
                <a:cs typeface="Arial" panose="020B0604020202020204" pitchFamily="34" charset="0"/>
              </a:rPr>
            </a:br>
            <a:r>
              <a:rPr lang="en-US" sz="3600" b="1" dirty="0" err="1" smtClean="0">
                <a:solidFill>
                  <a:schemeClr val="tx2">
                    <a:lumMod val="50000"/>
                  </a:schemeClr>
                </a:solidFill>
                <a:latin typeface="Arial" panose="020B0604020202020204" pitchFamily="34" charset="0"/>
                <a:cs typeface="Arial" panose="020B0604020202020204" pitchFamily="34" charset="0"/>
              </a:rPr>
              <a:t>que</a:t>
            </a:r>
            <a:r>
              <a:rPr lang="en-US" sz="3600" b="1" dirty="0" smtClean="0">
                <a:solidFill>
                  <a:schemeClr val="tx2">
                    <a:lumMod val="50000"/>
                  </a:schemeClr>
                </a:solidFill>
                <a:latin typeface="Arial" panose="020B0604020202020204" pitchFamily="34" charset="0"/>
                <a:cs typeface="Arial" panose="020B0604020202020204" pitchFamily="34" charset="0"/>
              </a:rPr>
              <a:t> </a:t>
            </a:r>
            <a:r>
              <a:rPr lang="en-US" sz="3600" b="1" dirty="0" err="1" smtClean="0">
                <a:solidFill>
                  <a:schemeClr val="tx2">
                    <a:lumMod val="50000"/>
                  </a:schemeClr>
                </a:solidFill>
                <a:latin typeface="Arial" panose="020B0604020202020204" pitchFamily="34" charset="0"/>
                <a:cs typeface="Arial" panose="020B0604020202020204" pitchFamily="34" charset="0"/>
              </a:rPr>
              <a:t>fue</a:t>
            </a:r>
            <a:r>
              <a:rPr lang="en-US" sz="3600" b="1" dirty="0" smtClean="0">
                <a:solidFill>
                  <a:schemeClr val="tx2">
                    <a:lumMod val="50000"/>
                  </a:schemeClr>
                </a:solidFill>
                <a:latin typeface="Arial" panose="020B0604020202020204" pitchFamily="34" charset="0"/>
                <a:cs typeface="Arial" panose="020B0604020202020204" pitchFamily="34" charset="0"/>
              </a:rPr>
              <a:t> de gran </a:t>
            </a:r>
            <a:r>
              <a:rPr lang="en-US" sz="3600" b="1" dirty="0" err="1" smtClean="0">
                <a:solidFill>
                  <a:schemeClr val="tx2">
                    <a:lumMod val="50000"/>
                  </a:schemeClr>
                </a:solidFill>
                <a:latin typeface="Arial" panose="020B0604020202020204" pitchFamily="34" charset="0"/>
                <a:cs typeface="Arial" panose="020B0604020202020204" pitchFamily="34" charset="0"/>
              </a:rPr>
              <a:t>influencia</a:t>
            </a:r>
            <a:r>
              <a:rPr lang="en-US" sz="3600" b="1" dirty="0" smtClean="0">
                <a:solidFill>
                  <a:schemeClr val="tx2">
                    <a:lumMod val="50000"/>
                  </a:schemeClr>
                </a:solidFill>
                <a:latin typeface="Arial" panose="020B0604020202020204" pitchFamily="34" charset="0"/>
                <a:cs typeface="Arial" panose="020B0604020202020204" pitchFamily="34" charset="0"/>
              </a:rPr>
              <a:t> en </a:t>
            </a:r>
            <a:r>
              <a:rPr lang="en-US" sz="3600" b="1" dirty="0" err="1" smtClean="0">
                <a:solidFill>
                  <a:schemeClr val="tx2">
                    <a:lumMod val="50000"/>
                  </a:schemeClr>
                </a:solidFill>
                <a:latin typeface="Arial" panose="020B0604020202020204" pitchFamily="34" charset="0"/>
                <a:cs typeface="Arial" panose="020B0604020202020204" pitchFamily="34" charset="0"/>
              </a:rPr>
              <a:t>su</a:t>
            </a:r>
            <a:r>
              <a:rPr lang="en-US" sz="3600" b="1" dirty="0" smtClean="0">
                <a:solidFill>
                  <a:schemeClr val="tx2">
                    <a:lumMod val="50000"/>
                  </a:schemeClr>
                </a:solidFill>
                <a:latin typeface="Arial" panose="020B0604020202020204" pitchFamily="34" charset="0"/>
                <a:cs typeface="Arial" panose="020B0604020202020204" pitchFamily="34" charset="0"/>
              </a:rPr>
              <a:t> </a:t>
            </a:r>
            <a:r>
              <a:rPr lang="en-US" sz="3600" b="1" dirty="0" err="1" smtClean="0">
                <a:solidFill>
                  <a:schemeClr val="tx2">
                    <a:lumMod val="50000"/>
                  </a:schemeClr>
                </a:solidFill>
                <a:latin typeface="Arial" panose="020B0604020202020204" pitchFamily="34" charset="0"/>
                <a:cs typeface="Arial" panose="020B0604020202020204" pitchFamily="34" charset="0"/>
              </a:rPr>
              <a:t>liderazgo</a:t>
            </a:r>
            <a:r>
              <a:rPr lang="en-US" sz="3600" b="1" dirty="0" smtClean="0">
                <a:solidFill>
                  <a:schemeClr val="tx2">
                    <a:lumMod val="50000"/>
                  </a:schemeClr>
                </a:solidFill>
                <a:latin typeface="Arial" panose="020B0604020202020204" pitchFamily="34" charset="0"/>
                <a:cs typeface="Arial" panose="020B0604020202020204" pitchFamily="34" charset="0"/>
              </a:rPr>
              <a:t>?</a:t>
            </a:r>
            <a:endParaRPr lang="en-US" b="1"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4514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sp>
        <p:nvSpPr>
          <p:cNvPr id="5" name="Title 1"/>
          <p:cNvSpPr txBox="1">
            <a:spLocks/>
          </p:cNvSpPr>
          <p:nvPr/>
        </p:nvSpPr>
        <p:spPr>
          <a:xfrm>
            <a:off x="381000" y="914400"/>
            <a:ext cx="8229600" cy="1143000"/>
          </a:xfrm>
          <a:prstGeom prst="rect">
            <a:avLst/>
          </a:prstGeom>
        </p:spPr>
        <p:txBody>
          <a:bodyPr>
            <a:noAutofit/>
          </a:bodyPr>
          <a:lstStyle>
            <a:lvl1pPr marL="0" marR="0" indent="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1pPr>
            <a:lvl2pPr marL="0" marR="0" indent="9601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2pPr>
            <a:lvl3pPr marL="0" marR="0" indent="19202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3pPr>
            <a:lvl4pPr marL="0" marR="0" indent="28803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4pPr>
            <a:lvl5pPr marL="0" marR="0" indent="384048"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5pPr>
            <a:lvl6pPr marL="0" marR="0" indent="48006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6pPr>
            <a:lvl7pPr marL="0" marR="0" indent="57607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7pPr>
            <a:lvl8pPr marL="0" marR="0" indent="67208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8pPr>
            <a:lvl9pPr marL="0" marR="0" indent="76809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9pPr>
          </a:lstStyle>
          <a:p>
            <a:r>
              <a:rPr lang="en-US" sz="4800" b="1" dirty="0" smtClean="0"/>
              <a:t>You Lost Me (</a:t>
            </a:r>
            <a:r>
              <a:rPr lang="en-US" sz="4800" b="1" dirty="0" err="1" smtClean="0"/>
              <a:t>Tú</a:t>
            </a:r>
            <a:r>
              <a:rPr lang="en-US" sz="4800" b="1" dirty="0" smtClean="0"/>
              <a:t> me </a:t>
            </a:r>
            <a:r>
              <a:rPr lang="en-US" sz="4800" b="1" dirty="0" err="1" smtClean="0"/>
              <a:t>perdiste</a:t>
            </a:r>
            <a:r>
              <a:rPr lang="en-US" sz="4800" b="1" dirty="0" smtClean="0"/>
              <a:t>)</a:t>
            </a:r>
            <a:endParaRPr lang="en-US" sz="4800" b="1" dirty="0"/>
          </a:p>
        </p:txBody>
      </p:sp>
      <p:sp>
        <p:nvSpPr>
          <p:cNvPr id="6" name="Content Placeholder 2"/>
          <p:cNvSpPr txBox="1">
            <a:spLocks/>
          </p:cNvSpPr>
          <p:nvPr/>
        </p:nvSpPr>
        <p:spPr>
          <a:xfrm>
            <a:off x="381000" y="2514600"/>
            <a:ext cx="8229600" cy="3581400"/>
          </a:xfrm>
          <a:prstGeom prst="rect">
            <a:avLst/>
          </a:prstGeom>
        </p:spPr>
        <p:txBody>
          <a:bodyPr>
            <a:normAutofit/>
          </a:bodyPr>
          <a:lstStyle>
            <a:lvl1pPr marL="25929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1pPr>
            <a:lvl2pPr marL="44598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2pPr>
            <a:lvl3pPr marL="63267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3pPr>
            <a:lvl4pPr marL="81936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4pPr>
            <a:lvl5pPr marL="100605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5pPr>
            <a:lvl6pPr marL="119274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6pPr>
            <a:lvl7pPr marL="137943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7pPr>
            <a:lvl8pPr marL="156612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8pPr>
            <a:lvl9pPr marL="175281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9pPr>
          </a:lstStyle>
          <a:p>
            <a:r>
              <a:rPr lang="en-US" sz="3600" dirty="0" err="1" smtClean="0"/>
              <a:t>Nomadas</a:t>
            </a:r>
            <a:r>
              <a:rPr lang="en-US" sz="3600" dirty="0" smtClean="0"/>
              <a:t> – Se </a:t>
            </a:r>
            <a:r>
              <a:rPr lang="en-US" sz="3600" dirty="0" err="1" smtClean="0"/>
              <a:t>llaman</a:t>
            </a:r>
            <a:r>
              <a:rPr lang="en-US" sz="3600" dirty="0" smtClean="0"/>
              <a:t> </a:t>
            </a:r>
            <a:r>
              <a:rPr lang="en-US" sz="3600" dirty="0" err="1" smtClean="0"/>
              <a:t>asi</a:t>
            </a:r>
            <a:r>
              <a:rPr lang="en-US" sz="3600" dirty="0" smtClean="0"/>
              <a:t> </a:t>
            </a:r>
            <a:r>
              <a:rPr lang="en-US" sz="3600" dirty="0" err="1" smtClean="0"/>
              <a:t>mismos</a:t>
            </a:r>
            <a:r>
              <a:rPr lang="en-US" sz="3600" dirty="0" smtClean="0"/>
              <a:t> </a:t>
            </a:r>
            <a:r>
              <a:rPr lang="en-US" sz="3600" dirty="0" err="1" smtClean="0"/>
              <a:t>Cristianos</a:t>
            </a:r>
            <a:r>
              <a:rPr lang="en-US" sz="3600" dirty="0" smtClean="0"/>
              <a:t>, </a:t>
            </a:r>
            <a:r>
              <a:rPr lang="en-US" sz="3600" dirty="0" err="1" smtClean="0"/>
              <a:t>alejados</a:t>
            </a:r>
            <a:r>
              <a:rPr lang="en-US" sz="3600" dirty="0" smtClean="0"/>
              <a:t> de </a:t>
            </a:r>
            <a:r>
              <a:rPr lang="en-US" sz="3600" dirty="0" err="1" smtClean="0"/>
              <a:t>su</a:t>
            </a:r>
            <a:r>
              <a:rPr lang="en-US" sz="3600" dirty="0" smtClean="0"/>
              <a:t> </a:t>
            </a:r>
            <a:r>
              <a:rPr lang="en-US" sz="3600" dirty="0" err="1" smtClean="0"/>
              <a:t>iglesia</a:t>
            </a:r>
            <a:r>
              <a:rPr lang="en-US" sz="3600" dirty="0" smtClean="0"/>
              <a:t> (la </a:t>
            </a:r>
            <a:r>
              <a:rPr lang="en-US" sz="3600" dirty="0" err="1" smtClean="0"/>
              <a:t>fe</a:t>
            </a:r>
            <a:r>
              <a:rPr lang="en-US" sz="3600" dirty="0" smtClean="0"/>
              <a:t> de </a:t>
            </a:r>
            <a:r>
              <a:rPr lang="en-US" sz="3600" dirty="0" err="1" smtClean="0"/>
              <a:t>sus</a:t>
            </a:r>
            <a:r>
              <a:rPr lang="en-US" sz="3600" dirty="0" smtClean="0"/>
              <a:t> padres), </a:t>
            </a:r>
            <a:r>
              <a:rPr lang="en-US" sz="3600" dirty="0" err="1" smtClean="0"/>
              <a:t>aunque</a:t>
            </a:r>
            <a:r>
              <a:rPr lang="en-US" sz="3600" dirty="0" smtClean="0"/>
              <a:t> no de la </a:t>
            </a:r>
            <a:r>
              <a:rPr lang="en-US" sz="3600" dirty="0" err="1" smtClean="0"/>
              <a:t>cristiandad</a:t>
            </a:r>
            <a:r>
              <a:rPr lang="en-US" sz="3600" dirty="0" smtClean="0"/>
              <a:t>.</a:t>
            </a:r>
          </a:p>
          <a:p>
            <a:r>
              <a:rPr lang="en-US" sz="3600" dirty="0" err="1" smtClean="0"/>
              <a:t>Pródigos</a:t>
            </a:r>
            <a:r>
              <a:rPr lang="en-US" sz="3600" dirty="0" smtClean="0"/>
              <a:t> – Se </a:t>
            </a:r>
            <a:r>
              <a:rPr lang="en-US" sz="3600" dirty="0" err="1" smtClean="0"/>
              <a:t>apartan</a:t>
            </a:r>
            <a:r>
              <a:rPr lang="en-US" sz="3600" dirty="0" smtClean="0"/>
              <a:t> de </a:t>
            </a:r>
            <a:r>
              <a:rPr lang="en-US" sz="3600" dirty="0" err="1" smtClean="0"/>
              <a:t>su</a:t>
            </a:r>
            <a:r>
              <a:rPr lang="en-US" sz="3600" dirty="0" smtClean="0"/>
              <a:t> </a:t>
            </a:r>
            <a:r>
              <a:rPr lang="en-US" sz="3600" dirty="0" err="1" smtClean="0"/>
              <a:t>fé</a:t>
            </a:r>
            <a:r>
              <a:rPr lang="en-US" sz="3600" dirty="0" smtClean="0"/>
              <a:t> y de </a:t>
            </a:r>
            <a:r>
              <a:rPr lang="en-US" sz="3600" dirty="0" err="1" smtClean="0"/>
              <a:t>su</a:t>
            </a:r>
            <a:r>
              <a:rPr lang="en-US" sz="3600" dirty="0" smtClean="0"/>
              <a:t> </a:t>
            </a:r>
            <a:r>
              <a:rPr lang="en-US" sz="3600" dirty="0" err="1" smtClean="0"/>
              <a:t>iglesia</a:t>
            </a:r>
            <a:r>
              <a:rPr lang="en-US" sz="3600" dirty="0" smtClean="0"/>
              <a:t>.</a:t>
            </a:r>
          </a:p>
        </p:txBody>
      </p:sp>
      <p:sp>
        <p:nvSpPr>
          <p:cNvPr id="7" name="TextBox 6"/>
          <p:cNvSpPr txBox="1"/>
          <p:nvPr/>
        </p:nvSpPr>
        <p:spPr>
          <a:xfrm>
            <a:off x="4876800" y="1752600"/>
            <a:ext cx="3657600" cy="461665"/>
          </a:xfrm>
          <a:prstGeom prst="rect">
            <a:avLst/>
          </a:prstGeom>
          <a:noFill/>
        </p:spPr>
        <p:txBody>
          <a:bodyPr wrap="square" rtlCol="0">
            <a:spAutoFit/>
          </a:bodyPr>
          <a:lstStyle/>
          <a:p>
            <a:r>
              <a:rPr lang="en-US" sz="2400" dirty="0"/>
              <a:t>David </a:t>
            </a:r>
            <a:r>
              <a:rPr lang="en-US" sz="2400" dirty="0" err="1"/>
              <a:t>Kinnaman</a:t>
            </a:r>
            <a:endParaRPr lang="en-US" sz="2400" dirty="0"/>
          </a:p>
        </p:txBody>
      </p:sp>
    </p:spTree>
    <p:extLst>
      <p:ext uri="{BB962C8B-B14F-4D97-AF65-F5344CB8AC3E}">
        <p14:creationId xmlns:p14="http://schemas.microsoft.com/office/powerpoint/2010/main" val="175925955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sp>
        <p:nvSpPr>
          <p:cNvPr id="5" name="Title 1"/>
          <p:cNvSpPr txBox="1">
            <a:spLocks/>
          </p:cNvSpPr>
          <p:nvPr/>
        </p:nvSpPr>
        <p:spPr>
          <a:xfrm>
            <a:off x="381000" y="914400"/>
            <a:ext cx="8229600" cy="1143000"/>
          </a:xfrm>
          <a:prstGeom prst="rect">
            <a:avLst/>
          </a:prstGeom>
        </p:spPr>
        <p:txBody>
          <a:bodyPr>
            <a:normAutofit/>
          </a:bodyPr>
          <a:lstStyle>
            <a:lvl1pPr marL="0" marR="0" indent="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1pPr>
            <a:lvl2pPr marL="0" marR="0" indent="9601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2pPr>
            <a:lvl3pPr marL="0" marR="0" indent="19202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3pPr>
            <a:lvl4pPr marL="0" marR="0" indent="28803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4pPr>
            <a:lvl5pPr marL="0" marR="0" indent="384048"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5pPr>
            <a:lvl6pPr marL="0" marR="0" indent="48006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6pPr>
            <a:lvl7pPr marL="0" marR="0" indent="57607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7pPr>
            <a:lvl8pPr marL="0" marR="0" indent="67208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8pPr>
            <a:lvl9pPr marL="0" marR="0" indent="76809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9pPr>
          </a:lstStyle>
          <a:p>
            <a:r>
              <a:rPr lang="en-US" sz="4800" b="1" dirty="0" smtClean="0"/>
              <a:t>You Lost Me (</a:t>
            </a:r>
            <a:r>
              <a:rPr lang="en-US" sz="4800" b="1" dirty="0" err="1" smtClean="0"/>
              <a:t>Tú</a:t>
            </a:r>
            <a:r>
              <a:rPr lang="en-US" sz="4800" b="1" dirty="0" smtClean="0"/>
              <a:t> me </a:t>
            </a:r>
            <a:r>
              <a:rPr lang="en-US" sz="4800" b="1" dirty="0" err="1" smtClean="0"/>
              <a:t>perdiste</a:t>
            </a:r>
            <a:r>
              <a:rPr lang="en-US" sz="4800" b="1" dirty="0" smtClean="0"/>
              <a:t>)</a:t>
            </a:r>
            <a:endParaRPr lang="en-US" sz="4800" b="1" dirty="0"/>
          </a:p>
        </p:txBody>
      </p:sp>
      <p:sp>
        <p:nvSpPr>
          <p:cNvPr id="6" name="Content Placeholder 2"/>
          <p:cNvSpPr txBox="1">
            <a:spLocks/>
          </p:cNvSpPr>
          <p:nvPr/>
        </p:nvSpPr>
        <p:spPr>
          <a:xfrm>
            <a:off x="381000" y="2971800"/>
            <a:ext cx="8229600" cy="3048000"/>
          </a:xfrm>
          <a:prstGeom prst="rect">
            <a:avLst/>
          </a:prstGeom>
        </p:spPr>
        <p:txBody>
          <a:bodyPr>
            <a:normAutofit/>
          </a:bodyPr>
          <a:lstStyle>
            <a:lvl1pPr marL="25929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1pPr>
            <a:lvl2pPr marL="44598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2pPr>
            <a:lvl3pPr marL="63267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3pPr>
            <a:lvl4pPr marL="81936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4pPr>
            <a:lvl5pPr marL="100605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5pPr>
            <a:lvl6pPr marL="119274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6pPr>
            <a:lvl7pPr marL="137943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7pPr>
            <a:lvl8pPr marL="156612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8pPr>
            <a:lvl9pPr marL="175281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9pPr>
          </a:lstStyle>
          <a:p>
            <a:r>
              <a:rPr lang="en-US" sz="3600" dirty="0" err="1" smtClean="0"/>
              <a:t>Exiliados</a:t>
            </a:r>
            <a:r>
              <a:rPr lang="en-US" sz="3600" dirty="0" smtClean="0"/>
              <a:t> – El </a:t>
            </a:r>
            <a:r>
              <a:rPr lang="en-US" sz="3600" dirty="0" err="1" smtClean="0"/>
              <a:t>desafío</a:t>
            </a:r>
            <a:r>
              <a:rPr lang="en-US" sz="3600" dirty="0" smtClean="0"/>
              <a:t> </a:t>
            </a:r>
            <a:r>
              <a:rPr lang="en-US" sz="3600" dirty="0" err="1" smtClean="0"/>
              <a:t>que</a:t>
            </a:r>
            <a:r>
              <a:rPr lang="en-US" sz="3600" dirty="0" smtClean="0"/>
              <a:t> </a:t>
            </a:r>
            <a:r>
              <a:rPr lang="en-US" sz="3600" dirty="0" err="1" smtClean="0"/>
              <a:t>enfrentan</a:t>
            </a:r>
            <a:r>
              <a:rPr lang="en-US" sz="3600" dirty="0" smtClean="0"/>
              <a:t>  los </a:t>
            </a:r>
            <a:r>
              <a:rPr lang="en-US" sz="3600" dirty="0" err="1" smtClean="0"/>
              <a:t>jóvenes</a:t>
            </a:r>
            <a:r>
              <a:rPr lang="en-US" sz="3600" dirty="0" smtClean="0"/>
              <a:t>, </a:t>
            </a:r>
            <a:r>
              <a:rPr lang="en-US" sz="3600" dirty="0" err="1" smtClean="0"/>
              <a:t>acerca</a:t>
            </a:r>
            <a:r>
              <a:rPr lang="en-US" sz="3600" dirty="0" smtClean="0"/>
              <a:t> lo </a:t>
            </a:r>
            <a:r>
              <a:rPr lang="en-US" sz="3600" dirty="0" err="1" smtClean="0"/>
              <a:t>que</a:t>
            </a:r>
            <a:r>
              <a:rPr lang="en-US" sz="3600" dirty="0" smtClean="0"/>
              <a:t> </a:t>
            </a:r>
            <a:r>
              <a:rPr lang="en-US" sz="3600" dirty="0" err="1" smtClean="0"/>
              <a:t>ellos</a:t>
            </a:r>
            <a:r>
              <a:rPr lang="en-US" sz="3600" dirty="0" smtClean="0"/>
              <a:t> </a:t>
            </a:r>
            <a:r>
              <a:rPr lang="en-US" sz="3600" dirty="0" err="1" smtClean="0"/>
              <a:t>esperan</a:t>
            </a:r>
            <a:r>
              <a:rPr lang="en-US" sz="3600" dirty="0" smtClean="0"/>
              <a:t> de la </a:t>
            </a:r>
            <a:r>
              <a:rPr lang="en-US" sz="3600" dirty="0" err="1" smtClean="0"/>
              <a:t>fé</a:t>
            </a:r>
            <a:r>
              <a:rPr lang="en-US" sz="3600" dirty="0" smtClean="0"/>
              <a:t> </a:t>
            </a:r>
            <a:r>
              <a:rPr lang="en-US" sz="3600" dirty="0" err="1" smtClean="0"/>
              <a:t>cristiana</a:t>
            </a:r>
            <a:r>
              <a:rPr lang="en-US" sz="3600" dirty="0" smtClean="0"/>
              <a:t> y lo </a:t>
            </a:r>
            <a:r>
              <a:rPr lang="en-US" sz="3600" dirty="0" err="1" smtClean="0"/>
              <a:t>que</a:t>
            </a:r>
            <a:r>
              <a:rPr lang="en-US" sz="3600" dirty="0" smtClean="0"/>
              <a:t> la </a:t>
            </a:r>
            <a:r>
              <a:rPr lang="en-US" sz="3600" dirty="0" err="1" smtClean="0"/>
              <a:t>iglesia</a:t>
            </a:r>
            <a:r>
              <a:rPr lang="en-US" sz="3600" dirty="0" smtClean="0"/>
              <a:t> </a:t>
            </a:r>
            <a:r>
              <a:rPr lang="en-US" sz="3600" dirty="0" err="1" smtClean="0"/>
              <a:t>espera</a:t>
            </a:r>
            <a:r>
              <a:rPr lang="en-US" sz="3600" dirty="0" smtClean="0"/>
              <a:t> de </a:t>
            </a:r>
            <a:r>
              <a:rPr lang="en-US" sz="3600" dirty="0" err="1" smtClean="0"/>
              <a:t>ellos</a:t>
            </a:r>
            <a:r>
              <a:rPr lang="en-US" sz="3600" dirty="0" smtClean="0"/>
              <a:t>. (</a:t>
            </a:r>
            <a:r>
              <a:rPr lang="en-US" sz="3600" dirty="0" err="1" smtClean="0"/>
              <a:t>desconectados</a:t>
            </a:r>
            <a:r>
              <a:rPr lang="en-US" sz="3600" dirty="0" smtClean="0"/>
              <a:t> </a:t>
            </a:r>
            <a:r>
              <a:rPr lang="en-US" sz="3600" dirty="0" err="1" smtClean="0"/>
              <a:t>por</a:t>
            </a:r>
            <a:r>
              <a:rPr lang="en-US" sz="3600" dirty="0" smtClean="0"/>
              <a:t> la </a:t>
            </a:r>
            <a:r>
              <a:rPr lang="en-US" sz="3600" dirty="0" err="1" smtClean="0"/>
              <a:t>cultura</a:t>
            </a:r>
            <a:r>
              <a:rPr lang="en-US" sz="3600" dirty="0" smtClean="0"/>
              <a:t>).</a:t>
            </a:r>
            <a:endParaRPr lang="en-US" sz="3600" dirty="0"/>
          </a:p>
        </p:txBody>
      </p:sp>
      <p:sp>
        <p:nvSpPr>
          <p:cNvPr id="7" name="TextBox 6"/>
          <p:cNvSpPr txBox="1"/>
          <p:nvPr/>
        </p:nvSpPr>
        <p:spPr>
          <a:xfrm>
            <a:off x="4876800" y="1752600"/>
            <a:ext cx="3657600" cy="461665"/>
          </a:xfrm>
          <a:prstGeom prst="rect">
            <a:avLst/>
          </a:prstGeom>
          <a:noFill/>
        </p:spPr>
        <p:txBody>
          <a:bodyPr wrap="square" rtlCol="0">
            <a:spAutoFit/>
          </a:bodyPr>
          <a:lstStyle/>
          <a:p>
            <a:r>
              <a:rPr lang="en-US" sz="2400" dirty="0"/>
              <a:t>David </a:t>
            </a:r>
            <a:r>
              <a:rPr lang="en-US" sz="2400" dirty="0" err="1"/>
              <a:t>Kinnaman</a:t>
            </a:r>
            <a:endParaRPr lang="en-US" sz="2400" dirty="0"/>
          </a:p>
        </p:txBody>
      </p:sp>
    </p:spTree>
    <p:extLst>
      <p:ext uri="{BB962C8B-B14F-4D97-AF65-F5344CB8AC3E}">
        <p14:creationId xmlns:p14="http://schemas.microsoft.com/office/powerpoint/2010/main" val="4244310506"/>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sp>
        <p:nvSpPr>
          <p:cNvPr id="5" name="Title 1"/>
          <p:cNvSpPr txBox="1">
            <a:spLocks/>
          </p:cNvSpPr>
          <p:nvPr/>
        </p:nvSpPr>
        <p:spPr>
          <a:xfrm>
            <a:off x="381000" y="914400"/>
            <a:ext cx="8229600" cy="1143000"/>
          </a:xfrm>
          <a:prstGeom prst="rect">
            <a:avLst/>
          </a:prstGeom>
        </p:spPr>
        <p:txBody>
          <a:bodyPr>
            <a:normAutofit/>
          </a:bodyPr>
          <a:lstStyle>
            <a:lvl1pPr marL="0" marR="0" indent="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1pPr>
            <a:lvl2pPr marL="0" marR="0" indent="9601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2pPr>
            <a:lvl3pPr marL="0" marR="0" indent="19202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3pPr>
            <a:lvl4pPr marL="0" marR="0" indent="28803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4pPr>
            <a:lvl5pPr marL="0" marR="0" indent="384048"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5pPr>
            <a:lvl6pPr marL="0" marR="0" indent="48006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6pPr>
            <a:lvl7pPr marL="0" marR="0" indent="57607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7pPr>
            <a:lvl8pPr marL="0" marR="0" indent="67208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8pPr>
            <a:lvl9pPr marL="0" marR="0" indent="76809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9pPr>
          </a:lstStyle>
          <a:p>
            <a:endParaRPr lang="en-US" dirty="0"/>
          </a:p>
        </p:txBody>
      </p:sp>
      <p:sp>
        <p:nvSpPr>
          <p:cNvPr id="2" name="Rectangle 1"/>
          <p:cNvSpPr/>
          <p:nvPr/>
        </p:nvSpPr>
        <p:spPr>
          <a:xfrm>
            <a:off x="152400" y="990600"/>
            <a:ext cx="8839200" cy="5201424"/>
          </a:xfrm>
          <a:prstGeom prst="rect">
            <a:avLst/>
          </a:prstGeom>
        </p:spPr>
        <p:txBody>
          <a:bodyPr wrap="square">
            <a:spAutoFit/>
          </a:bodyPr>
          <a:lstStyle/>
          <a:p>
            <a:pPr algn="ctr"/>
            <a:r>
              <a:rPr lang="en-US" sz="4800" b="1" dirty="0" smtClean="0"/>
              <a:t>Brad Waggoner </a:t>
            </a:r>
            <a:r>
              <a:rPr lang="en-US" sz="4800" b="1" dirty="0" err="1"/>
              <a:t>advierte</a:t>
            </a:r>
            <a:r>
              <a:rPr lang="en-US" sz="4800" b="1" dirty="0"/>
              <a:t>, </a:t>
            </a:r>
            <a:endParaRPr lang="en-US" sz="4800" b="1" dirty="0" smtClean="0"/>
          </a:p>
          <a:p>
            <a:pPr algn="ctr"/>
            <a:endParaRPr lang="en-US" sz="3200" b="1" dirty="0"/>
          </a:p>
          <a:p>
            <a:pPr algn="ctr"/>
            <a:r>
              <a:rPr lang="en-US" sz="3600" dirty="0" smtClean="0"/>
              <a:t>“Los </a:t>
            </a:r>
            <a:r>
              <a:rPr lang="en-US" sz="3600" dirty="0" err="1"/>
              <a:t>líderes</a:t>
            </a:r>
            <a:r>
              <a:rPr lang="en-US" sz="3600" dirty="0"/>
              <a:t> de la </a:t>
            </a:r>
            <a:r>
              <a:rPr lang="en-US" sz="3600" dirty="0" err="1"/>
              <a:t>iglesia</a:t>
            </a:r>
            <a:r>
              <a:rPr lang="en-US" sz="3600" dirty="0"/>
              <a:t> </a:t>
            </a:r>
            <a:r>
              <a:rPr lang="en-US" sz="3600" dirty="0" err="1"/>
              <a:t>deben</a:t>
            </a:r>
            <a:r>
              <a:rPr lang="en-US" sz="3600" dirty="0"/>
              <a:t> </a:t>
            </a:r>
            <a:r>
              <a:rPr lang="en-US" sz="3600" dirty="0" err="1"/>
              <a:t>apasionadamente</a:t>
            </a:r>
            <a:r>
              <a:rPr lang="en-US" sz="3600" dirty="0"/>
              <a:t> y </a:t>
            </a:r>
            <a:r>
              <a:rPr lang="en-US" sz="3600" dirty="0" err="1"/>
              <a:t>consistentemente</a:t>
            </a:r>
            <a:r>
              <a:rPr lang="en-US" sz="3600" dirty="0"/>
              <a:t> </a:t>
            </a:r>
            <a:r>
              <a:rPr lang="en-US" sz="3600" dirty="0" err="1"/>
              <a:t>desafiar</a:t>
            </a:r>
            <a:r>
              <a:rPr lang="en-US" sz="3600" dirty="0"/>
              <a:t> a los </a:t>
            </a:r>
            <a:r>
              <a:rPr lang="en-US" sz="3600" dirty="0" err="1"/>
              <a:t>miembros</a:t>
            </a:r>
            <a:r>
              <a:rPr lang="en-US" sz="3600" dirty="0"/>
              <a:t> de la </a:t>
            </a:r>
            <a:r>
              <a:rPr lang="en-US" sz="3600" dirty="0" err="1"/>
              <a:t>iglesia</a:t>
            </a:r>
            <a:r>
              <a:rPr lang="en-US" sz="3600" dirty="0"/>
              <a:t> a </a:t>
            </a:r>
            <a:r>
              <a:rPr lang="en-US" sz="3600" dirty="0" err="1"/>
              <a:t>maximizar</a:t>
            </a:r>
            <a:r>
              <a:rPr lang="en-US" sz="3600" dirty="0"/>
              <a:t> </a:t>
            </a:r>
            <a:r>
              <a:rPr lang="en-US" sz="3600" dirty="0" err="1"/>
              <a:t>su</a:t>
            </a:r>
            <a:r>
              <a:rPr lang="en-US" sz="3600" dirty="0"/>
              <a:t> </a:t>
            </a:r>
            <a:r>
              <a:rPr lang="en-US" sz="3600" dirty="0" err="1"/>
              <a:t>influencia</a:t>
            </a:r>
            <a:r>
              <a:rPr lang="en-US" sz="3600" dirty="0"/>
              <a:t> con los </a:t>
            </a:r>
            <a:r>
              <a:rPr lang="en-US" sz="3600" dirty="0" err="1"/>
              <a:t>jóvenes</a:t>
            </a:r>
            <a:r>
              <a:rPr lang="en-US" sz="3600" dirty="0"/>
              <a:t> y los </a:t>
            </a:r>
            <a:r>
              <a:rPr lang="en-US" sz="3600" dirty="0" err="1"/>
              <a:t>jóvenes</a:t>
            </a:r>
            <a:r>
              <a:rPr lang="en-US" sz="3600" dirty="0"/>
              <a:t> </a:t>
            </a:r>
            <a:r>
              <a:rPr lang="en-US" sz="3600" dirty="0" err="1"/>
              <a:t>adultos</a:t>
            </a:r>
            <a:r>
              <a:rPr lang="en-US" sz="3600" dirty="0"/>
              <a:t>. El </a:t>
            </a:r>
            <a:r>
              <a:rPr lang="en-US" sz="3600" dirty="0" err="1"/>
              <a:t>contacto</a:t>
            </a:r>
            <a:r>
              <a:rPr lang="en-US" sz="3600" dirty="0"/>
              <a:t> </a:t>
            </a:r>
            <a:r>
              <a:rPr lang="en-US" sz="3600" dirty="0" err="1"/>
              <a:t>frecuente</a:t>
            </a:r>
            <a:r>
              <a:rPr lang="en-US" sz="3600" dirty="0"/>
              <a:t> e </a:t>
            </a:r>
            <a:r>
              <a:rPr lang="en-US" sz="3600" dirty="0" err="1"/>
              <a:t>intencional</a:t>
            </a:r>
            <a:r>
              <a:rPr lang="en-US" sz="3600" dirty="0"/>
              <a:t> </a:t>
            </a:r>
            <a:r>
              <a:rPr lang="en-US" sz="3600" dirty="0" err="1"/>
              <a:t>puede</a:t>
            </a:r>
            <a:r>
              <a:rPr lang="en-US" sz="3600" dirty="0"/>
              <a:t> </a:t>
            </a:r>
            <a:r>
              <a:rPr lang="en-US" sz="3600" dirty="0" err="1"/>
              <a:t>prevenir</a:t>
            </a:r>
            <a:r>
              <a:rPr lang="en-US" sz="3600" dirty="0"/>
              <a:t> o </a:t>
            </a:r>
            <a:r>
              <a:rPr lang="en-US" sz="3600" dirty="0" err="1"/>
              <a:t>contrarestar</a:t>
            </a:r>
            <a:r>
              <a:rPr lang="en-US" sz="3600" dirty="0"/>
              <a:t> la </a:t>
            </a:r>
            <a:r>
              <a:rPr lang="en-US" sz="3600" dirty="0" err="1"/>
              <a:t>tendencia</a:t>
            </a:r>
            <a:r>
              <a:rPr lang="en-US" sz="3600" dirty="0"/>
              <a:t> de </a:t>
            </a:r>
            <a:r>
              <a:rPr lang="en-US" sz="3600" dirty="0" err="1"/>
              <a:t>algunos</a:t>
            </a:r>
            <a:r>
              <a:rPr lang="en-US" sz="3600" dirty="0"/>
              <a:t> de </a:t>
            </a:r>
            <a:r>
              <a:rPr lang="en-US" sz="3600" dirty="0" err="1"/>
              <a:t>salirse</a:t>
            </a:r>
            <a:r>
              <a:rPr lang="en-US" sz="3600" dirty="0"/>
              <a:t> de la </a:t>
            </a:r>
            <a:r>
              <a:rPr lang="en-US" sz="3600" dirty="0" err="1"/>
              <a:t>iglesia</a:t>
            </a:r>
            <a:r>
              <a:rPr lang="en-US" sz="3600" dirty="0"/>
              <a:t>.."</a:t>
            </a:r>
          </a:p>
        </p:txBody>
      </p:sp>
    </p:spTree>
    <p:extLst>
      <p:ext uri="{BB962C8B-B14F-4D97-AF65-F5344CB8AC3E}">
        <p14:creationId xmlns:p14="http://schemas.microsoft.com/office/powerpoint/2010/main" val="37728973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1341863" y="1299865"/>
            <a:ext cx="6705600" cy="923330"/>
          </a:xfrm>
          <a:prstGeom prst="rect">
            <a:avLst/>
          </a:prstGeom>
          <a:noFill/>
        </p:spPr>
        <p:txBody>
          <a:bodyPr wrap="square" rtlCol="0">
            <a:spAutoFit/>
          </a:bodyPr>
          <a:lstStyle/>
          <a:p>
            <a:pPr algn="ctr"/>
            <a:r>
              <a:rPr lang="en-US" sz="5400" b="1" dirty="0" smtClean="0">
                <a:solidFill>
                  <a:schemeClr val="accent6">
                    <a:lumMod val="75000"/>
                  </a:schemeClr>
                </a:solidFill>
                <a:latin typeface="Arial Black" panose="020B0A04020102020204" pitchFamily="34" charset="0"/>
              </a:rPr>
              <a:t>PÁSALO </a:t>
            </a:r>
            <a:endParaRPr lang="en-US" sz="5400" b="1" dirty="0">
              <a:solidFill>
                <a:schemeClr val="accent6">
                  <a:lumMod val="75000"/>
                </a:schemeClr>
              </a:solidFill>
              <a:latin typeface="Arial Black" panose="020B0A04020102020204" pitchFamily="34" charset="0"/>
            </a:endParaRPr>
          </a:p>
        </p:txBody>
      </p:sp>
    </p:spTree>
    <p:extLst>
      <p:ext uri="{BB962C8B-B14F-4D97-AF65-F5344CB8AC3E}">
        <p14:creationId xmlns:p14="http://schemas.microsoft.com/office/powerpoint/2010/main" val="3703283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sp>
        <p:nvSpPr>
          <p:cNvPr id="2" name="Rectangle 1"/>
          <p:cNvSpPr/>
          <p:nvPr/>
        </p:nvSpPr>
        <p:spPr>
          <a:xfrm>
            <a:off x="152400" y="1981200"/>
            <a:ext cx="8991600" cy="4031873"/>
          </a:xfrm>
          <a:prstGeom prst="rect">
            <a:avLst/>
          </a:prstGeom>
        </p:spPr>
        <p:txBody>
          <a:bodyPr wrap="square">
            <a:spAutoFit/>
          </a:bodyPr>
          <a:lstStyle/>
          <a:p>
            <a:pPr algn="ctr"/>
            <a:r>
              <a:rPr lang="es-ES" sz="3200" dirty="0">
                <a:solidFill>
                  <a:srgbClr val="000000"/>
                </a:solidFill>
                <a:cs typeface="Calibri"/>
              </a:rPr>
              <a:t>Es un ministerio de integración entre jóvenes y adultos, que promueve la transmisión de conocimiento, motivación y liderazgo a través de la instrucción en puestos de liderazgo. El objetivo principal es confirmar a los jóvenes en la fe y al mismo tiempo entrenar y fortalecer el liderazgo eclesiástico. Promover una Generación Transformada.</a:t>
            </a:r>
          </a:p>
        </p:txBody>
      </p:sp>
      <p:sp>
        <p:nvSpPr>
          <p:cNvPr id="3" name="Rectangle 2"/>
          <p:cNvSpPr/>
          <p:nvPr/>
        </p:nvSpPr>
        <p:spPr>
          <a:xfrm>
            <a:off x="3124200" y="990600"/>
            <a:ext cx="2944135" cy="830997"/>
          </a:xfrm>
          <a:prstGeom prst="rect">
            <a:avLst/>
          </a:prstGeom>
        </p:spPr>
        <p:txBody>
          <a:bodyPr wrap="none">
            <a:spAutoFit/>
          </a:bodyPr>
          <a:lstStyle/>
          <a:p>
            <a:pPr algn="ctr"/>
            <a:r>
              <a:rPr lang="en-US" sz="4800" b="1" dirty="0">
                <a:solidFill>
                  <a:schemeClr val="accent6">
                    <a:lumMod val="75000"/>
                  </a:schemeClr>
                </a:solidFill>
                <a:latin typeface="Arial Black" panose="020B0A04020102020204" pitchFamily="34" charset="0"/>
              </a:rPr>
              <a:t>PÁSALO </a:t>
            </a:r>
          </a:p>
        </p:txBody>
      </p:sp>
    </p:spTree>
    <p:extLst>
      <p:ext uri="{BB962C8B-B14F-4D97-AF65-F5344CB8AC3E}">
        <p14:creationId xmlns:p14="http://schemas.microsoft.com/office/powerpoint/2010/main" val="3399384867"/>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grpSp>
        <p:nvGrpSpPr>
          <p:cNvPr id="5" name="Group 4"/>
          <p:cNvGrpSpPr/>
          <p:nvPr/>
        </p:nvGrpSpPr>
        <p:grpSpPr>
          <a:xfrm>
            <a:off x="228600" y="1524000"/>
            <a:ext cx="2345378" cy="500175"/>
            <a:chOff x="-522249" y="-911922"/>
            <a:chExt cx="2345378" cy="500175"/>
          </a:xfrm>
        </p:grpSpPr>
        <p:sp>
          <p:nvSpPr>
            <p:cNvPr id="6" name="Rounded Rectangle 5"/>
            <p:cNvSpPr/>
            <p:nvPr/>
          </p:nvSpPr>
          <p:spPr>
            <a:xfrm>
              <a:off x="-522249" y="-911922"/>
              <a:ext cx="2286000" cy="500175"/>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Rounded Rectangle 4"/>
            <p:cNvSpPr/>
            <p:nvPr/>
          </p:nvSpPr>
          <p:spPr>
            <a:xfrm>
              <a:off x="-414037" y="-863088"/>
              <a:ext cx="2237166" cy="451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kern="1200" dirty="0" smtClean="0">
                  <a:latin typeface="Arial Black" panose="020B0A04020102020204" pitchFamily="34" charset="0"/>
                </a:rPr>
                <a:t>AÑO PÁSALO  </a:t>
              </a:r>
              <a:endParaRPr lang="en-US" sz="1900" kern="1200" dirty="0"/>
            </a:p>
          </p:txBody>
        </p:sp>
      </p:grpSp>
      <p:grpSp>
        <p:nvGrpSpPr>
          <p:cNvPr id="8" name="Group 7"/>
          <p:cNvGrpSpPr/>
          <p:nvPr/>
        </p:nvGrpSpPr>
        <p:grpSpPr>
          <a:xfrm>
            <a:off x="152400" y="4191000"/>
            <a:ext cx="2321312" cy="500175"/>
            <a:chOff x="-20444" y="447914"/>
            <a:chExt cx="2321312" cy="500175"/>
          </a:xfrm>
        </p:grpSpPr>
        <p:sp>
          <p:nvSpPr>
            <p:cNvPr id="9" name="Rounded Rectangle 8"/>
            <p:cNvSpPr/>
            <p:nvPr/>
          </p:nvSpPr>
          <p:spPr>
            <a:xfrm>
              <a:off x="-20444" y="447914"/>
              <a:ext cx="2286000" cy="500175"/>
            </a:xfrm>
            <a:prstGeom prst="roundRect">
              <a:avLst/>
            </a:pr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0" name="Rounded Rectangle 4"/>
            <p:cNvSpPr/>
            <p:nvPr/>
          </p:nvSpPr>
          <p:spPr>
            <a:xfrm>
              <a:off x="63702" y="496748"/>
              <a:ext cx="2237166" cy="451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kern="1200" dirty="0" smtClean="0">
                  <a:latin typeface="Arial Black" panose="020B0A04020102020204" pitchFamily="34" charset="0"/>
                </a:rPr>
                <a:t>MES PÁSALO  </a:t>
              </a:r>
              <a:endParaRPr lang="en-US" sz="1900" kern="1200" dirty="0"/>
            </a:p>
          </p:txBody>
        </p:sp>
      </p:grpSp>
    </p:spTree>
    <p:extLst>
      <p:ext uri="{BB962C8B-B14F-4D97-AF65-F5344CB8AC3E}">
        <p14:creationId xmlns:p14="http://schemas.microsoft.com/office/powerpoint/2010/main" val="428032547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grpSp>
        <p:nvGrpSpPr>
          <p:cNvPr id="5" name="Group 4"/>
          <p:cNvGrpSpPr/>
          <p:nvPr/>
        </p:nvGrpSpPr>
        <p:grpSpPr>
          <a:xfrm>
            <a:off x="228600" y="1524000"/>
            <a:ext cx="2345378" cy="500175"/>
            <a:chOff x="-522249" y="-911922"/>
            <a:chExt cx="2345378" cy="500175"/>
          </a:xfrm>
        </p:grpSpPr>
        <p:sp>
          <p:nvSpPr>
            <p:cNvPr id="6" name="Rounded Rectangle 5"/>
            <p:cNvSpPr/>
            <p:nvPr/>
          </p:nvSpPr>
          <p:spPr>
            <a:xfrm>
              <a:off x="-522249" y="-911922"/>
              <a:ext cx="2286000" cy="500175"/>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Rounded Rectangle 4"/>
            <p:cNvSpPr/>
            <p:nvPr/>
          </p:nvSpPr>
          <p:spPr>
            <a:xfrm>
              <a:off x="-414037" y="-863088"/>
              <a:ext cx="2237166" cy="451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kern="1200" dirty="0" smtClean="0">
                  <a:latin typeface="Arial Black" panose="020B0A04020102020204" pitchFamily="34" charset="0"/>
                </a:rPr>
                <a:t>AÑO PÁSALO  </a:t>
              </a:r>
              <a:endParaRPr lang="en-US" sz="1900" kern="1200" dirty="0"/>
            </a:p>
          </p:txBody>
        </p:sp>
      </p:grpSp>
      <p:sp>
        <p:nvSpPr>
          <p:cNvPr id="2" name="Rectangle 1"/>
          <p:cNvSpPr/>
          <p:nvPr/>
        </p:nvSpPr>
        <p:spPr>
          <a:xfrm>
            <a:off x="0" y="2438400"/>
            <a:ext cx="9144000" cy="3416320"/>
          </a:xfrm>
          <a:prstGeom prst="rect">
            <a:avLst/>
          </a:prstGeom>
        </p:spPr>
        <p:txBody>
          <a:bodyPr wrap="square">
            <a:spAutoFit/>
          </a:bodyPr>
          <a:lstStyle/>
          <a:p>
            <a:r>
              <a:rPr lang="es-ES" sz="3200" dirty="0"/>
              <a:t>1. Concientizando y capacitando a la membresía sobre el ministerio de </a:t>
            </a:r>
            <a:r>
              <a:rPr lang="es-ES" sz="3200" dirty="0" err="1"/>
              <a:t>mentoría</a:t>
            </a:r>
            <a:r>
              <a:rPr lang="es-ES" sz="3200" dirty="0"/>
              <a:t> y sus fases. </a:t>
            </a:r>
          </a:p>
          <a:p>
            <a:endParaRPr lang="es-ES" sz="2400" dirty="0"/>
          </a:p>
          <a:p>
            <a:r>
              <a:rPr lang="es-ES" sz="3200" dirty="0"/>
              <a:t>2. Todos los miembros involucrados en el Plan de </a:t>
            </a:r>
            <a:r>
              <a:rPr lang="es-ES" sz="3200" dirty="0" err="1"/>
              <a:t>Mentoría</a:t>
            </a:r>
            <a:r>
              <a:rPr lang="es-ES" sz="3200" dirty="0"/>
              <a:t>. Con la asesoría de la Junta de la iglesia, los jóvenes junto a sus padres identificando sus mentores</a:t>
            </a:r>
            <a:r>
              <a:rPr lang="es-ES" sz="3200" dirty="0" smtClean="0"/>
              <a:t>.</a:t>
            </a:r>
            <a:endParaRPr lang="es-ES" sz="3200" dirty="0"/>
          </a:p>
        </p:txBody>
      </p:sp>
    </p:spTree>
    <p:extLst>
      <p:ext uri="{BB962C8B-B14F-4D97-AF65-F5344CB8AC3E}">
        <p14:creationId xmlns:p14="http://schemas.microsoft.com/office/powerpoint/2010/main" val="20151571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p:nvPr/>
        </p:nvSpPr>
        <p:spPr>
          <a:xfrm>
            <a:off x="2186041" y="1565607"/>
            <a:ext cx="4771920" cy="1999586"/>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p>
            <a:pPr algn="ctr" defTabSz="345035" hangingPunct="0">
              <a:defRPr sz="18000" b="1">
                <a:solidFill>
                  <a:srgbClr val="FFFFFF"/>
                </a:solidFill>
                <a:latin typeface="Helvetica"/>
                <a:ea typeface="Helvetica"/>
                <a:cs typeface="Helvetica"/>
                <a:sym typeface="Helvetica"/>
              </a:defRPr>
            </a:pPr>
            <a:r>
              <a:rPr lang="es-ES_tradnl" sz="7600" b="1" kern="0" dirty="0" smtClean="0">
                <a:solidFill>
                  <a:srgbClr val="FFFFFF"/>
                </a:solidFill>
                <a:latin typeface="Helvetica"/>
                <a:ea typeface="Helvetica"/>
                <a:cs typeface="Helvetica"/>
                <a:sym typeface="Helvetica"/>
              </a:rPr>
              <a:t>EXPLORA</a:t>
            </a:r>
            <a:endParaRPr sz="7600" b="1" kern="0" dirty="0">
              <a:solidFill>
                <a:srgbClr val="FFFFFF"/>
              </a:solidFill>
              <a:latin typeface="Helvetica"/>
              <a:ea typeface="Helvetica"/>
              <a:cs typeface="Helvetica"/>
              <a:sym typeface="Helvetica"/>
            </a:endParaRPr>
          </a:p>
          <a:p>
            <a:pPr algn="ctr" defTabSz="345035" hangingPunct="0">
              <a:defRPr sz="12000">
                <a:solidFill>
                  <a:srgbClr val="FFFFFF"/>
                </a:solidFill>
                <a:latin typeface="Helvetica"/>
                <a:ea typeface="Helvetica"/>
                <a:cs typeface="Helvetica"/>
                <a:sym typeface="Helvetica"/>
              </a:defRPr>
            </a:pPr>
            <a:r>
              <a:rPr sz="5000" kern="0" dirty="0">
                <a:solidFill>
                  <a:srgbClr val="FFFFFF"/>
                </a:solidFill>
                <a:latin typeface="Helvetica"/>
                <a:ea typeface="Helvetica"/>
                <a:cs typeface="Helvetica"/>
                <a:sym typeface="Helvetica"/>
              </a:rPr>
              <a:t>Y </a:t>
            </a:r>
            <a:r>
              <a:rPr lang="es-ES_tradnl" sz="5000" kern="0" dirty="0" smtClean="0">
                <a:solidFill>
                  <a:srgbClr val="FFFFFF"/>
                </a:solidFill>
                <a:latin typeface="Helvetica"/>
                <a:ea typeface="Helvetica"/>
                <a:cs typeface="Helvetica"/>
                <a:sym typeface="Helvetica"/>
              </a:rPr>
              <a:t>APRENDE</a:t>
            </a:r>
            <a:endParaRPr sz="5000" kern="0" dirty="0">
              <a:solidFill>
                <a:srgbClr val="FFFFFF"/>
              </a:solidFill>
              <a:latin typeface="Helvetica"/>
              <a:ea typeface="Helvetica"/>
              <a:cs typeface="Helvetica"/>
              <a:sym typeface="Helvetica"/>
            </a:endParaRPr>
          </a:p>
        </p:txBody>
      </p:sp>
      <p:sp>
        <p:nvSpPr>
          <p:cNvPr id="49" name="Shape 49"/>
          <p:cNvSpPr/>
          <p:nvPr/>
        </p:nvSpPr>
        <p:spPr>
          <a:xfrm>
            <a:off x="859747" y="5262459"/>
            <a:ext cx="3882153" cy="706925"/>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p>
            <a:pPr defTabSz="345035" hangingPunct="0">
              <a:defRPr sz="7000" spc="-69">
                <a:solidFill>
                  <a:srgbClr val="011993"/>
                </a:solidFill>
              </a:defRPr>
            </a:pPr>
            <a:r>
              <a:rPr sz="2900" kern="0" spc="-29">
                <a:solidFill>
                  <a:srgbClr val="011993"/>
                </a:solidFill>
                <a:latin typeface="Helvetica Light"/>
                <a:ea typeface="Helvetica Light"/>
                <a:cs typeface="Helvetica Light"/>
                <a:sym typeface="Helvetica Light"/>
              </a:rPr>
              <a:t>División Interamericana</a:t>
            </a:r>
          </a:p>
          <a:p>
            <a:pPr defTabSz="345035" hangingPunct="0">
              <a:defRPr sz="3000" b="1" spc="-29">
                <a:solidFill>
                  <a:srgbClr val="011993"/>
                </a:solidFill>
                <a:latin typeface="Helvetica"/>
                <a:ea typeface="Helvetica"/>
                <a:cs typeface="Helvetica"/>
                <a:sym typeface="Helvetica"/>
              </a:defRPr>
            </a:pPr>
            <a:r>
              <a:rPr sz="1300" b="1" kern="0" spc="-12">
                <a:solidFill>
                  <a:srgbClr val="011993"/>
                </a:solidFill>
                <a:latin typeface="Helvetica"/>
                <a:ea typeface="Helvetica"/>
                <a:cs typeface="Helvetica"/>
                <a:sym typeface="Helvetica"/>
              </a:rPr>
              <a:t>CONGRESO REGIONAL 2016</a:t>
            </a:r>
          </a:p>
        </p:txBody>
      </p:sp>
    </p:spTree>
    <p:extLst>
      <p:ext uri="{BB962C8B-B14F-4D97-AF65-F5344CB8AC3E}">
        <p14:creationId xmlns:p14="http://schemas.microsoft.com/office/powerpoint/2010/main" val="424056880"/>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grpSp>
        <p:nvGrpSpPr>
          <p:cNvPr id="5" name="Group 4"/>
          <p:cNvGrpSpPr/>
          <p:nvPr/>
        </p:nvGrpSpPr>
        <p:grpSpPr>
          <a:xfrm>
            <a:off x="3429000" y="990600"/>
            <a:ext cx="2345378" cy="500175"/>
            <a:chOff x="-522249" y="-911922"/>
            <a:chExt cx="2345378" cy="500175"/>
          </a:xfrm>
        </p:grpSpPr>
        <p:sp>
          <p:nvSpPr>
            <p:cNvPr id="6" name="Rounded Rectangle 5"/>
            <p:cNvSpPr/>
            <p:nvPr/>
          </p:nvSpPr>
          <p:spPr>
            <a:xfrm>
              <a:off x="-522249" y="-911922"/>
              <a:ext cx="2286000" cy="500175"/>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Rounded Rectangle 4"/>
            <p:cNvSpPr/>
            <p:nvPr/>
          </p:nvSpPr>
          <p:spPr>
            <a:xfrm>
              <a:off x="-414037" y="-863088"/>
              <a:ext cx="2237166" cy="451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kern="1200" dirty="0" smtClean="0">
                  <a:latin typeface="Arial Black" panose="020B0A04020102020204" pitchFamily="34" charset="0"/>
                </a:rPr>
                <a:t>AÑO PÁSALO  </a:t>
              </a:r>
              <a:endParaRPr lang="en-US" sz="1900" kern="1200" dirty="0"/>
            </a:p>
          </p:txBody>
        </p:sp>
      </p:grpSp>
      <p:sp>
        <p:nvSpPr>
          <p:cNvPr id="12" name="Content Placeholder 2"/>
          <p:cNvSpPr txBox="1">
            <a:spLocks/>
          </p:cNvSpPr>
          <p:nvPr/>
        </p:nvSpPr>
        <p:spPr>
          <a:xfrm>
            <a:off x="457200" y="1858962"/>
            <a:ext cx="8229600" cy="4525963"/>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AR" smtClean="0"/>
              <a:t>Reunir a un grupo de hermanos de experiencia, buen testimonio y con disposición a apoyar a la juventud para que sean mentores de estos adolescentes y jóvenes. La distribución debe de ser del mismo género, damas con señoritas y caballeros con jóvenes.</a:t>
            </a:r>
          </a:p>
          <a:p>
            <a:pPr marL="0" indent="0">
              <a:buFont typeface="Arial" panose="020B0604020202020204" pitchFamily="34" charset="0"/>
              <a:buNone/>
            </a:pPr>
            <a:r>
              <a:rPr lang="es-AR" smtClean="0"/>
              <a:t> </a:t>
            </a:r>
          </a:p>
          <a:p>
            <a:pPr marL="0" indent="0">
              <a:buFont typeface="Arial" panose="020B0604020202020204" pitchFamily="34" charset="0"/>
              <a:buNone/>
            </a:pPr>
            <a:r>
              <a:rPr lang="es-AR" smtClean="0"/>
              <a:t>Los Mentores deben preocuparse por el área espiritual y de formación en los ministerios de la iglesia. Los mentores deben de ser distribuidos a través de los ministerios y dones que se necesitan compartir.</a:t>
            </a:r>
          </a:p>
          <a:p>
            <a:endParaRPr lang="en-US" dirty="0"/>
          </a:p>
        </p:txBody>
      </p:sp>
    </p:spTree>
    <p:extLst>
      <p:ext uri="{BB962C8B-B14F-4D97-AF65-F5344CB8AC3E}">
        <p14:creationId xmlns:p14="http://schemas.microsoft.com/office/powerpoint/2010/main" val="67385586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grpSp>
        <p:nvGrpSpPr>
          <p:cNvPr id="5" name="Group 4"/>
          <p:cNvGrpSpPr/>
          <p:nvPr/>
        </p:nvGrpSpPr>
        <p:grpSpPr>
          <a:xfrm>
            <a:off x="228600" y="1524000"/>
            <a:ext cx="2345378" cy="500175"/>
            <a:chOff x="-522249" y="-911922"/>
            <a:chExt cx="2345378" cy="500175"/>
          </a:xfrm>
        </p:grpSpPr>
        <p:sp>
          <p:nvSpPr>
            <p:cNvPr id="6" name="Rounded Rectangle 5"/>
            <p:cNvSpPr/>
            <p:nvPr/>
          </p:nvSpPr>
          <p:spPr>
            <a:xfrm>
              <a:off x="-522249" y="-911922"/>
              <a:ext cx="2286000" cy="500175"/>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Rounded Rectangle 4"/>
            <p:cNvSpPr/>
            <p:nvPr/>
          </p:nvSpPr>
          <p:spPr>
            <a:xfrm>
              <a:off x="-414037" y="-863088"/>
              <a:ext cx="2237166" cy="451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kern="1200" dirty="0" smtClean="0">
                  <a:latin typeface="Arial Black" panose="020B0A04020102020204" pitchFamily="34" charset="0"/>
                </a:rPr>
                <a:t>AÑO PÁSALO  </a:t>
              </a:r>
              <a:endParaRPr lang="en-US" sz="1900" kern="1200" dirty="0"/>
            </a:p>
          </p:txBody>
        </p:sp>
      </p:grpSp>
      <p:sp>
        <p:nvSpPr>
          <p:cNvPr id="2" name="Rectangle 1"/>
          <p:cNvSpPr/>
          <p:nvPr/>
        </p:nvSpPr>
        <p:spPr>
          <a:xfrm>
            <a:off x="0" y="2438400"/>
            <a:ext cx="9144000" cy="3539430"/>
          </a:xfrm>
          <a:prstGeom prst="rect">
            <a:avLst/>
          </a:prstGeom>
        </p:spPr>
        <p:txBody>
          <a:bodyPr wrap="square">
            <a:spAutoFit/>
          </a:bodyPr>
          <a:lstStyle/>
          <a:p>
            <a:r>
              <a:rPr lang="es-ES" sz="3200" dirty="0" smtClean="0"/>
              <a:t>3</a:t>
            </a:r>
            <a:r>
              <a:rPr lang="es-ES" sz="3200" dirty="0"/>
              <a:t>. Los Mentores deben preocuparse por el área espiritual y de formación vocacional. La distribución debe de ser del mismo género.</a:t>
            </a:r>
          </a:p>
          <a:p>
            <a:endParaRPr lang="es-ES" sz="3200" dirty="0"/>
          </a:p>
          <a:p>
            <a:r>
              <a:rPr lang="es-ES" sz="3200" dirty="0"/>
              <a:t>4. Promueva. Prepare actividades espirituales y recreativas involucrando jóvenes y adultos en este mes de la Juventud.</a:t>
            </a:r>
          </a:p>
        </p:txBody>
      </p:sp>
    </p:spTree>
    <p:extLst>
      <p:ext uri="{BB962C8B-B14F-4D97-AF65-F5344CB8AC3E}">
        <p14:creationId xmlns:p14="http://schemas.microsoft.com/office/powerpoint/2010/main" val="830297576"/>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grpSp>
        <p:nvGrpSpPr>
          <p:cNvPr id="8" name="Group 7"/>
          <p:cNvGrpSpPr/>
          <p:nvPr/>
        </p:nvGrpSpPr>
        <p:grpSpPr>
          <a:xfrm>
            <a:off x="152400" y="1143000"/>
            <a:ext cx="2321312" cy="500175"/>
            <a:chOff x="-20444" y="447914"/>
            <a:chExt cx="2321312" cy="500175"/>
          </a:xfrm>
        </p:grpSpPr>
        <p:sp>
          <p:nvSpPr>
            <p:cNvPr id="9" name="Rounded Rectangle 8"/>
            <p:cNvSpPr/>
            <p:nvPr/>
          </p:nvSpPr>
          <p:spPr>
            <a:xfrm>
              <a:off x="-20444" y="447914"/>
              <a:ext cx="2286000" cy="500175"/>
            </a:xfrm>
            <a:prstGeom prst="roundRect">
              <a:avLst/>
            </a:pr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0" name="Rounded Rectangle 4"/>
            <p:cNvSpPr/>
            <p:nvPr/>
          </p:nvSpPr>
          <p:spPr>
            <a:xfrm>
              <a:off x="63702" y="496748"/>
              <a:ext cx="2237166" cy="451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kern="1200" dirty="0" smtClean="0">
                  <a:latin typeface="Arial Black" panose="020B0A04020102020204" pitchFamily="34" charset="0"/>
                </a:rPr>
                <a:t>MES PÁSALO  </a:t>
              </a:r>
              <a:endParaRPr lang="en-US" sz="1900" kern="1200" dirty="0"/>
            </a:p>
          </p:txBody>
        </p:sp>
      </p:grpSp>
      <p:sp>
        <p:nvSpPr>
          <p:cNvPr id="2" name="Rectangle 1"/>
          <p:cNvSpPr/>
          <p:nvPr/>
        </p:nvSpPr>
        <p:spPr>
          <a:xfrm>
            <a:off x="381000" y="1828800"/>
            <a:ext cx="8382000" cy="4524315"/>
          </a:xfrm>
          <a:prstGeom prst="rect">
            <a:avLst/>
          </a:prstGeom>
        </p:spPr>
        <p:txBody>
          <a:bodyPr wrap="square">
            <a:spAutoFit/>
          </a:bodyPr>
          <a:lstStyle/>
          <a:p>
            <a:pPr marL="514350" indent="-514350">
              <a:buFont typeface="Wingdings" charset="2"/>
              <a:buChar char="q"/>
            </a:pPr>
            <a:r>
              <a:rPr lang="es-ES" sz="3200" dirty="0"/>
              <a:t>En el mes de la Juventud en cada iglesia de la División Interamericana, los jóvenes aprenden, practican y se preparan para servir en la misión de la iglesia. </a:t>
            </a:r>
          </a:p>
          <a:p>
            <a:pPr marL="514350" indent="-514350">
              <a:buFont typeface="Wingdings" charset="2"/>
              <a:buChar char="q"/>
            </a:pPr>
            <a:r>
              <a:rPr lang="es-ES" sz="3200" dirty="0" smtClean="0"/>
              <a:t> </a:t>
            </a:r>
            <a:r>
              <a:rPr lang="es-ES" sz="3200" dirty="0"/>
              <a:t>A través de la junta de iglesia  se identificará algunos jóvenes líderes con sus dones potenciales, y asignarlos en los diferentes departamentos de la iglesia guiados por los líderes actuales. </a:t>
            </a:r>
          </a:p>
        </p:txBody>
      </p:sp>
    </p:spTree>
    <p:extLst>
      <p:ext uri="{BB962C8B-B14F-4D97-AF65-F5344CB8AC3E}">
        <p14:creationId xmlns:p14="http://schemas.microsoft.com/office/powerpoint/2010/main" val="49672053"/>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grpSp>
        <p:nvGrpSpPr>
          <p:cNvPr id="8" name="Group 7"/>
          <p:cNvGrpSpPr/>
          <p:nvPr/>
        </p:nvGrpSpPr>
        <p:grpSpPr>
          <a:xfrm>
            <a:off x="152400" y="1143000"/>
            <a:ext cx="2321312" cy="500175"/>
            <a:chOff x="-20444" y="447914"/>
            <a:chExt cx="2321312" cy="500175"/>
          </a:xfrm>
        </p:grpSpPr>
        <p:sp>
          <p:nvSpPr>
            <p:cNvPr id="9" name="Rounded Rectangle 8"/>
            <p:cNvSpPr/>
            <p:nvPr/>
          </p:nvSpPr>
          <p:spPr>
            <a:xfrm>
              <a:off x="-20444" y="447914"/>
              <a:ext cx="2286000" cy="500175"/>
            </a:xfrm>
            <a:prstGeom prst="roundRect">
              <a:avLst/>
            </a:pr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0" name="Rounded Rectangle 4"/>
            <p:cNvSpPr/>
            <p:nvPr/>
          </p:nvSpPr>
          <p:spPr>
            <a:xfrm>
              <a:off x="63702" y="496748"/>
              <a:ext cx="2237166" cy="451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kern="1200" dirty="0" smtClean="0">
                  <a:latin typeface="Arial Black" panose="020B0A04020102020204" pitchFamily="34" charset="0"/>
                </a:rPr>
                <a:t>MES PÁSALO  </a:t>
              </a:r>
              <a:endParaRPr lang="en-US" sz="1900" kern="1200" dirty="0"/>
            </a:p>
          </p:txBody>
        </p:sp>
      </p:grpSp>
      <p:sp>
        <p:nvSpPr>
          <p:cNvPr id="2" name="Rectangle 1"/>
          <p:cNvSpPr/>
          <p:nvPr/>
        </p:nvSpPr>
        <p:spPr>
          <a:xfrm>
            <a:off x="381000" y="1828800"/>
            <a:ext cx="8382000" cy="4031873"/>
          </a:xfrm>
          <a:prstGeom prst="rect">
            <a:avLst/>
          </a:prstGeom>
        </p:spPr>
        <p:txBody>
          <a:bodyPr wrap="square">
            <a:spAutoFit/>
          </a:bodyPr>
          <a:lstStyle/>
          <a:p>
            <a:pPr marL="514350" lvl="0" indent="-514350">
              <a:buFont typeface="+mj-lt"/>
              <a:buAutoNum type="arabicPeriod"/>
            </a:pPr>
            <a:r>
              <a:rPr lang="es-AR" sz="3200" dirty="0" smtClean="0"/>
              <a:t>En </a:t>
            </a:r>
            <a:r>
              <a:rPr lang="es-AR" sz="3200" dirty="0"/>
              <a:t>cada unión, campo local e iglesia se adoptara</a:t>
            </a:r>
            <a:r>
              <a:rPr lang="es-AR" sz="3200" b="1" dirty="0"/>
              <a:t> </a:t>
            </a:r>
            <a:r>
              <a:rPr lang="es-AR" sz="3200" dirty="0"/>
              <a:t>el mes de JUNIO como mes de la </a:t>
            </a:r>
            <a:r>
              <a:rPr lang="es-AR" sz="3200" dirty="0" smtClean="0"/>
              <a:t>JUVENTUD y tomar un </a:t>
            </a:r>
            <a:r>
              <a:rPr lang="es-AR" sz="3200" dirty="0"/>
              <a:t>voto para que se mantenga para el quinquenio</a:t>
            </a:r>
            <a:r>
              <a:rPr lang="es-AR" sz="3200" dirty="0" smtClean="0"/>
              <a:t>.</a:t>
            </a:r>
            <a:endParaRPr lang="es-AR" sz="3200" dirty="0"/>
          </a:p>
          <a:p>
            <a:pPr marL="514350" lvl="0" indent="-514350">
              <a:buFont typeface="+mj-lt"/>
              <a:buAutoNum type="arabicPeriod"/>
            </a:pPr>
            <a:r>
              <a:rPr lang="es-AR" sz="3200" dirty="0"/>
              <a:t>En cada iglesia realizar una encuesta a cada adolecente, joven y joven adulto para conocer de su interés en la iglesia y en qué  áreas de la misma desearía servir a Dios</a:t>
            </a:r>
          </a:p>
        </p:txBody>
      </p:sp>
      <p:sp>
        <p:nvSpPr>
          <p:cNvPr id="3" name="Rectangle 2"/>
          <p:cNvSpPr/>
          <p:nvPr/>
        </p:nvSpPr>
        <p:spPr>
          <a:xfrm>
            <a:off x="2819400" y="1219200"/>
            <a:ext cx="4969329" cy="461665"/>
          </a:xfrm>
          <a:prstGeom prst="rect">
            <a:avLst/>
          </a:prstGeom>
        </p:spPr>
        <p:txBody>
          <a:bodyPr wrap="none">
            <a:spAutoFit/>
          </a:bodyPr>
          <a:lstStyle/>
          <a:p>
            <a:pPr algn="ctr"/>
            <a:r>
              <a:rPr lang="es-AR" sz="2400" b="1" dirty="0"/>
              <a:t>GUIA PARA INICIATIVA PASALO 2016:</a:t>
            </a:r>
          </a:p>
        </p:txBody>
      </p:sp>
    </p:spTree>
    <p:extLst>
      <p:ext uri="{BB962C8B-B14F-4D97-AF65-F5344CB8AC3E}">
        <p14:creationId xmlns:p14="http://schemas.microsoft.com/office/powerpoint/2010/main" val="313730751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grpSp>
        <p:nvGrpSpPr>
          <p:cNvPr id="8" name="Group 7"/>
          <p:cNvGrpSpPr/>
          <p:nvPr/>
        </p:nvGrpSpPr>
        <p:grpSpPr>
          <a:xfrm>
            <a:off x="152400" y="1143000"/>
            <a:ext cx="2321312" cy="500175"/>
            <a:chOff x="-20444" y="447914"/>
            <a:chExt cx="2321312" cy="500175"/>
          </a:xfrm>
        </p:grpSpPr>
        <p:sp>
          <p:nvSpPr>
            <p:cNvPr id="9" name="Rounded Rectangle 8"/>
            <p:cNvSpPr/>
            <p:nvPr/>
          </p:nvSpPr>
          <p:spPr>
            <a:xfrm>
              <a:off x="-20444" y="447914"/>
              <a:ext cx="2286000" cy="500175"/>
            </a:xfrm>
            <a:prstGeom prst="roundRect">
              <a:avLst/>
            </a:pr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0" name="Rounded Rectangle 4"/>
            <p:cNvSpPr/>
            <p:nvPr/>
          </p:nvSpPr>
          <p:spPr>
            <a:xfrm>
              <a:off x="63702" y="496748"/>
              <a:ext cx="2237166" cy="451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kern="1200" dirty="0" smtClean="0">
                  <a:latin typeface="Arial Black" panose="020B0A04020102020204" pitchFamily="34" charset="0"/>
                </a:rPr>
                <a:t>MES PÁSALO  </a:t>
              </a:r>
              <a:endParaRPr lang="en-US" sz="1900" kern="1200" dirty="0"/>
            </a:p>
          </p:txBody>
        </p:sp>
      </p:grpSp>
      <p:sp>
        <p:nvSpPr>
          <p:cNvPr id="2" name="Rectangle 1"/>
          <p:cNvSpPr/>
          <p:nvPr/>
        </p:nvSpPr>
        <p:spPr>
          <a:xfrm>
            <a:off x="152400" y="1828800"/>
            <a:ext cx="8839200" cy="4524315"/>
          </a:xfrm>
          <a:prstGeom prst="rect">
            <a:avLst/>
          </a:prstGeom>
        </p:spPr>
        <p:txBody>
          <a:bodyPr wrap="square">
            <a:spAutoFit/>
          </a:bodyPr>
          <a:lstStyle/>
          <a:p>
            <a:pPr marL="514350" indent="-514350">
              <a:buFont typeface="+mj-lt"/>
              <a:buAutoNum type="arabicPeriod" startAt="3"/>
            </a:pPr>
            <a:r>
              <a:rPr lang="es-AR" sz="3200" dirty="0"/>
              <a:t> </a:t>
            </a:r>
            <a:r>
              <a:rPr lang="es-AR" sz="3200" dirty="0" smtClean="0"/>
              <a:t>Junto </a:t>
            </a:r>
            <a:r>
              <a:rPr lang="es-AR" sz="3200" dirty="0"/>
              <a:t>con el liderazgo, cada líder actual de la iglesia buscará a ayudar a un joven para aprender su cargo de responsabilidad durante el mes del joven</a:t>
            </a:r>
            <a:r>
              <a:rPr lang="es-AR" sz="3200" dirty="0" smtClean="0"/>
              <a:t>.</a:t>
            </a:r>
            <a:endParaRPr lang="es-AR" sz="3200" dirty="0"/>
          </a:p>
          <a:p>
            <a:pPr marL="514350" lvl="0" indent="-514350">
              <a:buFont typeface="+mj-lt"/>
              <a:buAutoNum type="arabicPeriod" startAt="3"/>
            </a:pPr>
            <a:r>
              <a:rPr lang="es-AR" sz="3200" dirty="0"/>
              <a:t>Los Jovenes, con la ayuda de los oficiales de la iglesia, estarán a cargo de la iglesia trabajando en todos los puestos de responsabilidad para aprender más de su iglesia y dar servicio espiritual a los miembros actuales.</a:t>
            </a:r>
          </a:p>
        </p:txBody>
      </p:sp>
      <p:sp>
        <p:nvSpPr>
          <p:cNvPr id="3" name="Rectangle 2"/>
          <p:cNvSpPr/>
          <p:nvPr/>
        </p:nvSpPr>
        <p:spPr>
          <a:xfrm>
            <a:off x="2819400" y="1219200"/>
            <a:ext cx="4969329" cy="461665"/>
          </a:xfrm>
          <a:prstGeom prst="rect">
            <a:avLst/>
          </a:prstGeom>
        </p:spPr>
        <p:txBody>
          <a:bodyPr wrap="none">
            <a:spAutoFit/>
          </a:bodyPr>
          <a:lstStyle/>
          <a:p>
            <a:pPr algn="ctr"/>
            <a:r>
              <a:rPr lang="es-AR" sz="2400" b="1" dirty="0"/>
              <a:t>GUIA PARA INICIATIVA PASALO 2016:</a:t>
            </a:r>
          </a:p>
        </p:txBody>
      </p:sp>
    </p:spTree>
    <p:extLst>
      <p:ext uri="{BB962C8B-B14F-4D97-AF65-F5344CB8AC3E}">
        <p14:creationId xmlns:p14="http://schemas.microsoft.com/office/powerpoint/2010/main" val="755067241"/>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sp>
        <p:nvSpPr>
          <p:cNvPr id="3" name="Marcador de contenido 2"/>
          <p:cNvSpPr txBox="1">
            <a:spLocks/>
          </p:cNvSpPr>
          <p:nvPr/>
        </p:nvSpPr>
        <p:spPr>
          <a:xfrm>
            <a:off x="513159" y="685800"/>
            <a:ext cx="6400800" cy="5526314"/>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AR" b="1" smtClean="0"/>
              <a:t>PASALO Mes 2016 -  </a:t>
            </a:r>
            <a:r>
              <a:rPr lang="es-AR" smtClean="0"/>
              <a:t> </a:t>
            </a:r>
          </a:p>
          <a:p>
            <a:pPr algn="ctr"/>
            <a:endParaRPr lang="es-AR" smtClean="0"/>
          </a:p>
          <a:p>
            <a:pPr marL="0" indent="0">
              <a:buFont typeface="Arial" panose="020B0604020202020204" pitchFamily="34" charset="0"/>
              <a:buNone/>
            </a:pPr>
            <a:r>
              <a:rPr lang="es-AR" smtClean="0"/>
              <a:t>Este año trabajaremos para dar a conocer  el mes de JUNIO COMO MES DE LOS JOVENES, explicando su propósito y dando los primeros pasos para comenzar a consolidar en nuestra iglesia el proyecto de ser un MENTOR para nuestros adolescentes y jóvenes de nuestra iglesia.</a:t>
            </a:r>
          </a:p>
          <a:p>
            <a:pPr marL="0" indent="0">
              <a:buFont typeface="Arial" panose="020B0604020202020204" pitchFamily="34" charset="0"/>
              <a:buNone/>
            </a:pPr>
            <a:r>
              <a:rPr lang="es-AR" smtClean="0"/>
              <a:t> </a:t>
            </a:r>
          </a:p>
          <a:p>
            <a:pPr marL="0" indent="0" algn="ctr">
              <a:buFont typeface="Arial" panose="020B0604020202020204" pitchFamily="34" charset="0"/>
              <a:buNone/>
            </a:pPr>
            <a:r>
              <a:rPr lang="es-AR" b="1" smtClean="0"/>
              <a:t>PROMOCION:</a:t>
            </a:r>
          </a:p>
          <a:p>
            <a:pPr marL="0" indent="0">
              <a:buFont typeface="Arial" panose="020B0604020202020204" pitchFamily="34" charset="0"/>
              <a:buNone/>
            </a:pPr>
            <a:r>
              <a:rPr lang="es-AR" smtClean="0"/>
              <a:t>Este 2016, promocionaremos el mes del joven a través de las redes sociales y medios de comunicación que posee la iglesia, banners con referencia al mes del Joven. Apoyar las iniciativas de los jóvenes dando relevancia al mes de la juventud.</a:t>
            </a:r>
          </a:p>
          <a:p>
            <a:endParaRPr lang="es-AR"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3959" y="0"/>
            <a:ext cx="2230041" cy="2973388"/>
          </a:xfrm>
          <a:prstGeom prst="rect">
            <a:avLst/>
          </a:prstGeom>
        </p:spPr>
      </p:pic>
    </p:spTree>
    <p:extLst>
      <p:ext uri="{BB962C8B-B14F-4D97-AF65-F5344CB8AC3E}">
        <p14:creationId xmlns:p14="http://schemas.microsoft.com/office/powerpoint/2010/main" val="2585466684"/>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13159" y="377372"/>
            <a:ext cx="6400800" cy="6480629"/>
          </a:xfrm>
        </p:spPr>
        <p:txBody>
          <a:bodyPr>
            <a:normAutofit fontScale="70000" lnSpcReduction="20000"/>
          </a:bodyPr>
          <a:lstStyle/>
          <a:p>
            <a:pPr marL="0" indent="0" algn="ctr">
              <a:buNone/>
            </a:pPr>
            <a:r>
              <a:rPr lang="es-AR" b="1" dirty="0">
                <a:solidFill>
                  <a:schemeClr val="tx1"/>
                </a:solidFill>
              </a:rPr>
              <a:t>GUIA PARA INICIATIVA PASALO 2016:</a:t>
            </a:r>
          </a:p>
          <a:p>
            <a:pPr marL="0" lvl="0" indent="0">
              <a:buNone/>
            </a:pPr>
            <a:r>
              <a:rPr lang="es-AR" dirty="0">
                <a:solidFill>
                  <a:schemeClr val="tx1"/>
                </a:solidFill>
              </a:rPr>
              <a:t>En cada unión, campo local e iglesia </a:t>
            </a:r>
            <a:r>
              <a:rPr lang="es-AR" b="1" dirty="0">
                <a:solidFill>
                  <a:schemeClr val="tx1"/>
                </a:solidFill>
              </a:rPr>
              <a:t>se adoptara </a:t>
            </a:r>
            <a:r>
              <a:rPr lang="es-AR" dirty="0">
                <a:solidFill>
                  <a:schemeClr val="tx1"/>
                </a:solidFill>
              </a:rPr>
              <a:t>el mes de JUNIO como mes de la JUVENTUD. Si es posible tomar un voto para que se mantenga para el quinquenio.</a:t>
            </a:r>
          </a:p>
          <a:p>
            <a:pPr marL="0" indent="0">
              <a:buNone/>
            </a:pPr>
            <a:r>
              <a:rPr lang="es-AR" dirty="0">
                <a:solidFill>
                  <a:schemeClr val="tx1"/>
                </a:solidFill>
              </a:rPr>
              <a:t> </a:t>
            </a:r>
          </a:p>
          <a:p>
            <a:pPr marL="0" lvl="0" indent="0">
              <a:buNone/>
            </a:pPr>
            <a:r>
              <a:rPr lang="es-AR" dirty="0">
                <a:solidFill>
                  <a:schemeClr val="tx1"/>
                </a:solidFill>
              </a:rPr>
              <a:t>En cada iglesia </a:t>
            </a:r>
            <a:r>
              <a:rPr lang="es-AR" b="1" dirty="0">
                <a:solidFill>
                  <a:schemeClr val="tx1"/>
                </a:solidFill>
              </a:rPr>
              <a:t>realizar una encuesta </a:t>
            </a:r>
            <a:r>
              <a:rPr lang="es-AR" dirty="0">
                <a:solidFill>
                  <a:schemeClr val="tx1"/>
                </a:solidFill>
              </a:rPr>
              <a:t>a cada adolecente, joven y joven adulto para conocer de su interés en la iglesia y en qué  áreas de la misma desearía servir a Dios</a:t>
            </a:r>
          </a:p>
          <a:p>
            <a:pPr marL="0" indent="0">
              <a:buNone/>
            </a:pPr>
            <a:r>
              <a:rPr lang="es-AR" dirty="0">
                <a:solidFill>
                  <a:schemeClr val="tx1"/>
                </a:solidFill>
              </a:rPr>
              <a:t> </a:t>
            </a:r>
            <a:endParaRPr lang="es-AR" dirty="0" smtClean="0">
              <a:solidFill>
                <a:schemeClr val="tx1"/>
              </a:solidFill>
            </a:endParaRPr>
          </a:p>
          <a:p>
            <a:pPr marL="0" lvl="0" indent="0">
              <a:buNone/>
            </a:pPr>
            <a:r>
              <a:rPr lang="es-AR" dirty="0" smtClean="0"/>
              <a:t>Junto con el liderazgo, cada líder actual de la iglesia buscará a ayudar a un joven para aprender su cargo de responsabilidad durante el mes del joven.</a:t>
            </a:r>
            <a:endParaRPr lang="es-AR" dirty="0" smtClean="0">
              <a:solidFill>
                <a:schemeClr val="tx1"/>
              </a:solidFill>
            </a:endParaRPr>
          </a:p>
          <a:p>
            <a:pPr marL="0" indent="0">
              <a:buNone/>
            </a:pPr>
            <a:r>
              <a:rPr lang="es-AR" dirty="0">
                <a:solidFill>
                  <a:schemeClr val="tx1"/>
                </a:solidFill>
              </a:rPr>
              <a:t> </a:t>
            </a:r>
          </a:p>
          <a:p>
            <a:pPr marL="0" lvl="0" indent="0">
              <a:buNone/>
            </a:pPr>
            <a:r>
              <a:rPr lang="es-AR" dirty="0" smtClean="0">
                <a:solidFill>
                  <a:schemeClr val="tx1"/>
                </a:solidFill>
              </a:rPr>
              <a:t>Los Jovenes, con la ayuda de los oficiales de la iglesia, estarán a cargo de la iglesia trabajando en todos los puestos de responsabilidad para aprender más de su iglesia y dar servicio espiritual a los miembros actuales.</a:t>
            </a:r>
            <a:endParaRPr lang="es-AR" dirty="0">
              <a:solidFill>
                <a:schemeClr val="tx1"/>
              </a:solidFill>
            </a:endParaRPr>
          </a:p>
          <a:p>
            <a:endParaRPr lang="es-AR"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3959" y="0"/>
            <a:ext cx="2230041" cy="2973388"/>
          </a:xfrm>
          <a:prstGeom prst="rect">
            <a:avLst/>
          </a:prstGeom>
        </p:spPr>
      </p:pic>
    </p:spTree>
    <p:extLst>
      <p:ext uri="{BB962C8B-B14F-4D97-AF65-F5344CB8AC3E}">
        <p14:creationId xmlns:p14="http://schemas.microsoft.com/office/powerpoint/2010/main" val="36985168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13159" y="566058"/>
            <a:ext cx="6400800" cy="6008914"/>
          </a:xfrm>
        </p:spPr>
        <p:txBody>
          <a:bodyPr>
            <a:normAutofit fontScale="62500" lnSpcReduction="20000"/>
          </a:bodyPr>
          <a:lstStyle/>
          <a:p>
            <a:pPr lvl="0"/>
            <a:r>
              <a:rPr lang="es-AR" dirty="0">
                <a:solidFill>
                  <a:schemeClr val="tx1"/>
                </a:solidFill>
              </a:rPr>
              <a:t>Se debe de promover actividades espirituales y recreativas entre jóvenes y adultos en el mes de la Juventud como por ejemplo: Caminatas, senda Sagrada (Espiritual), Día de campo con actividades recreativas que participen adultos con jóvenes (social recreativa).</a:t>
            </a:r>
          </a:p>
          <a:p>
            <a:pPr marL="0" indent="0">
              <a:buNone/>
            </a:pPr>
            <a:r>
              <a:rPr lang="es-AR" dirty="0">
                <a:solidFill>
                  <a:schemeClr val="tx1"/>
                </a:solidFill>
              </a:rPr>
              <a:t> </a:t>
            </a:r>
          </a:p>
          <a:p>
            <a:pPr lvl="0"/>
            <a:r>
              <a:rPr lang="es-AR" dirty="0">
                <a:solidFill>
                  <a:schemeClr val="tx1"/>
                </a:solidFill>
              </a:rPr>
              <a:t>En este año 2016 se debe promover una experiencia de amistad entre los jóvenes y adultos y que se reconozca  este mes como recordatorio de esa buena relación que debe de existir.</a:t>
            </a:r>
          </a:p>
          <a:p>
            <a:pPr marL="0" indent="0">
              <a:buNone/>
            </a:pPr>
            <a:r>
              <a:rPr lang="es-AR" dirty="0">
                <a:solidFill>
                  <a:schemeClr val="tx1"/>
                </a:solidFill>
              </a:rPr>
              <a:t> </a:t>
            </a:r>
          </a:p>
          <a:p>
            <a:pPr lvl="0"/>
            <a:r>
              <a:rPr lang="es-AR" dirty="0">
                <a:solidFill>
                  <a:schemeClr val="tx1"/>
                </a:solidFill>
              </a:rPr>
              <a:t>Permitir durante las reuniones del mes de Junio a los jóvenes que participen en las áreas de mayor interés, y en las cuales los mentores les hayan estado instruyendo y motivando.</a:t>
            </a:r>
          </a:p>
          <a:p>
            <a:pPr marL="0" indent="0">
              <a:buNone/>
            </a:pPr>
            <a:r>
              <a:rPr lang="es-AR" dirty="0">
                <a:solidFill>
                  <a:schemeClr val="tx1"/>
                </a:solidFill>
              </a:rPr>
              <a:t> </a:t>
            </a:r>
          </a:p>
          <a:p>
            <a:pPr lvl="0"/>
            <a:r>
              <a:rPr lang="es-AR" dirty="0">
                <a:solidFill>
                  <a:schemeClr val="tx1"/>
                </a:solidFill>
              </a:rPr>
              <a:t>Los mentores en las iglesias deben de reconocer públicamente los pequeños pero muy significativos avances en la participación de estos jóvenes en la iglesia. Necesitamos urgentemente que la iglesia valore a su juventud y los talentos que posee.</a:t>
            </a:r>
          </a:p>
          <a:p>
            <a:endParaRPr lang="es-AR" dirty="0">
              <a:solidFill>
                <a:schemeClr val="tx1"/>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3959" y="0"/>
            <a:ext cx="2230041" cy="2973388"/>
          </a:xfrm>
          <a:prstGeom prst="rect">
            <a:avLst/>
          </a:prstGeom>
        </p:spPr>
      </p:pic>
    </p:spTree>
    <p:extLst>
      <p:ext uri="{BB962C8B-B14F-4D97-AF65-F5344CB8AC3E}">
        <p14:creationId xmlns:p14="http://schemas.microsoft.com/office/powerpoint/2010/main" val="3321993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85" y="0"/>
            <a:ext cx="9114515" cy="6858000"/>
          </a:xfrm>
        </p:spPr>
      </p:pic>
    </p:spTree>
    <p:extLst>
      <p:ext uri="{BB962C8B-B14F-4D97-AF65-F5344CB8AC3E}">
        <p14:creationId xmlns:p14="http://schemas.microsoft.com/office/powerpoint/2010/main" val="1233579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VIDEO ¡PASALO! GOES HERE</a:t>
            </a:r>
            <a:endParaRPr lang="en-US" dirty="0"/>
          </a:p>
        </p:txBody>
      </p:sp>
    </p:spTree>
    <p:extLst>
      <p:ext uri="{BB962C8B-B14F-4D97-AF65-F5344CB8AC3E}">
        <p14:creationId xmlns:p14="http://schemas.microsoft.com/office/powerpoint/2010/main" val="106226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907" y="228600"/>
            <a:ext cx="8382000" cy="523220"/>
          </a:xfrm>
          <a:prstGeom prst="rect">
            <a:avLst/>
          </a:prstGeom>
          <a:noFill/>
        </p:spPr>
        <p:txBody>
          <a:bodyPr wrap="square" rtlCol="0">
            <a:spAutoFit/>
          </a:bodyPr>
          <a:lstStyle/>
          <a:p>
            <a:pPr algn="just"/>
            <a:endParaRPr lang="es-ES" sz="1400" dirty="0" smtClean="0"/>
          </a:p>
          <a:p>
            <a:pPr algn="just"/>
            <a:endParaRPr lang="en-US" sz="1400" dirty="0"/>
          </a:p>
        </p:txBody>
      </p:sp>
      <p:graphicFrame>
        <p:nvGraphicFramePr>
          <p:cNvPr id="6" name="Diagram 5"/>
          <p:cNvGraphicFramePr/>
          <p:nvPr>
            <p:extLst>
              <p:ext uri="{D42A27DB-BD31-4B8C-83A1-F6EECF244321}">
                <p14:modId xmlns:p14="http://schemas.microsoft.com/office/powerpoint/2010/main" val="882013860"/>
              </p:ext>
            </p:extLst>
          </p:nvPr>
        </p:nvGraphicFramePr>
        <p:xfrm>
          <a:off x="92518" y="924038"/>
          <a:ext cx="5943600" cy="66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400" y="762000"/>
            <a:ext cx="2209800" cy="1870595"/>
          </a:xfrm>
          <a:prstGeom prst="rect">
            <a:avLst/>
          </a:prstGeom>
        </p:spPr>
      </p:pic>
      <p:graphicFrame>
        <p:nvGraphicFramePr>
          <p:cNvPr id="8" name="Diagram 7"/>
          <p:cNvGraphicFramePr/>
          <p:nvPr>
            <p:extLst>
              <p:ext uri="{D42A27DB-BD31-4B8C-83A1-F6EECF244321}">
                <p14:modId xmlns:p14="http://schemas.microsoft.com/office/powerpoint/2010/main" val="3893287626"/>
              </p:ext>
            </p:extLst>
          </p:nvPr>
        </p:nvGraphicFramePr>
        <p:xfrm>
          <a:off x="338253" y="2362200"/>
          <a:ext cx="8601307"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7188252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1"/>
          </p:nvPr>
        </p:nvSpPr>
        <p:spPr>
          <a:xfrm>
            <a:off x="685800" y="228600"/>
            <a:ext cx="7924800" cy="4495800"/>
          </a:xfrm>
        </p:spPr>
        <p:txBody>
          <a:bodyPr>
            <a:noAutofit/>
          </a:bodyPr>
          <a:lstStyle/>
          <a:p>
            <a:r>
              <a:rPr lang="es-ES" sz="4000" b="1" dirty="0" smtClean="0">
                <a:solidFill>
                  <a:schemeClr val="bg1"/>
                </a:solidFill>
              </a:rPr>
              <a:t>"Además escoge tú de entre todo el pueblo varones de virtud, temerosos de Dios, varones de verdad, que aborrezcan la avaricia; …”  </a:t>
            </a:r>
            <a:r>
              <a:rPr lang="es-ES" sz="4000" dirty="0" smtClean="0">
                <a:solidFill>
                  <a:schemeClr val="bg1"/>
                </a:solidFill>
              </a:rPr>
              <a:t>Éxodo 18:21</a:t>
            </a:r>
          </a:p>
        </p:txBody>
      </p:sp>
    </p:spTree>
    <p:extLst>
      <p:ext uri="{BB962C8B-B14F-4D97-AF65-F5344CB8AC3E}">
        <p14:creationId xmlns:p14="http://schemas.microsoft.com/office/powerpoint/2010/main" val="1016979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1"/>
          </p:nvPr>
        </p:nvSpPr>
        <p:spPr>
          <a:xfrm>
            <a:off x="685800" y="381000"/>
            <a:ext cx="7924800" cy="6019800"/>
          </a:xfrm>
        </p:spPr>
        <p:txBody>
          <a:bodyPr>
            <a:normAutofit fontScale="92500" lnSpcReduction="20000"/>
          </a:bodyPr>
          <a:lstStyle/>
          <a:p>
            <a:r>
              <a:rPr lang="es-ES" sz="1600" b="1" dirty="0" smtClean="0">
                <a:solidFill>
                  <a:schemeClr val="bg1"/>
                </a:solidFill>
              </a:rPr>
              <a:t>“</a:t>
            </a:r>
            <a:r>
              <a:rPr lang="es-ES" sz="4100" b="1" dirty="0" smtClean="0">
                <a:solidFill>
                  <a:schemeClr val="bg1"/>
                </a:solidFill>
              </a:rPr>
              <a:t>Después subió al monte, y llamó a sí a los que él quiso; y vinieron a él. Y estableció a doce, para </a:t>
            </a:r>
            <a:r>
              <a:rPr lang="es-ES" sz="4100" b="1" i="1" dirty="0" smtClean="0">
                <a:solidFill>
                  <a:schemeClr val="bg1"/>
                </a:solidFill>
              </a:rPr>
              <a:t>que estuviesen con él</a:t>
            </a:r>
            <a:r>
              <a:rPr lang="es-ES" sz="4100" b="1" dirty="0" smtClean="0">
                <a:solidFill>
                  <a:schemeClr val="bg1"/>
                </a:solidFill>
              </a:rPr>
              <a:t>, y para enviarlos a predicar” </a:t>
            </a:r>
          </a:p>
          <a:p>
            <a:pPr algn="r"/>
            <a:r>
              <a:rPr lang="es-ES" sz="4100" dirty="0" smtClean="0">
                <a:solidFill>
                  <a:schemeClr val="bg1"/>
                </a:solidFill>
                <a:latin typeface="+mj-lt"/>
              </a:rPr>
              <a:t>Marcos 3:13,14</a:t>
            </a:r>
            <a:endParaRPr lang="es-ES" sz="2600" dirty="0">
              <a:solidFill>
                <a:schemeClr val="bg1"/>
              </a:solidFill>
              <a:latin typeface="+mj-lt"/>
            </a:endParaRPr>
          </a:p>
          <a:p>
            <a:r>
              <a:rPr lang="es-ES" sz="4100" b="1" dirty="0">
                <a:solidFill>
                  <a:schemeClr val="bg1"/>
                </a:solidFill>
              </a:rPr>
              <a:t>"Buscad, pues, hermanos, de entre vosotros a siete varones de buen testimonio, llenos del Espíritu Santo y de sabiduría, a quienes encarguemos de este trabajo." </a:t>
            </a:r>
          </a:p>
          <a:p>
            <a:r>
              <a:rPr lang="es-ES" sz="4100" b="1" dirty="0" smtClean="0">
                <a:solidFill>
                  <a:schemeClr val="bg1"/>
                </a:solidFill>
              </a:rPr>
              <a:t>			       </a:t>
            </a:r>
            <a:r>
              <a:rPr lang="es-ES" sz="4100" dirty="0" smtClean="0">
                <a:solidFill>
                  <a:schemeClr val="bg1"/>
                </a:solidFill>
              </a:rPr>
              <a:t>Hechos 6:3</a:t>
            </a:r>
          </a:p>
        </p:txBody>
      </p:sp>
    </p:spTree>
    <p:extLst>
      <p:ext uri="{BB962C8B-B14F-4D97-AF65-F5344CB8AC3E}">
        <p14:creationId xmlns:p14="http://schemas.microsoft.com/office/powerpoint/2010/main" val="8116084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5577"/>
            <a:ext cx="7772400" cy="1470025"/>
          </a:xfrm>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50827" y="0"/>
            <a:ext cx="9194827" cy="6858000"/>
          </a:xfrm>
          <a:prstGeom prst="rect">
            <a:avLst/>
          </a:prstGeom>
        </p:spPr>
      </p:pic>
    </p:spTree>
    <p:extLst>
      <p:ext uri="{BB962C8B-B14F-4D97-AF65-F5344CB8AC3E}">
        <p14:creationId xmlns:p14="http://schemas.microsoft.com/office/powerpoint/2010/main" val="2986490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645" y="410791"/>
            <a:ext cx="8456669" cy="3047883"/>
          </a:xfrm>
        </p:spPr>
      </p:pic>
    </p:spTree>
    <p:extLst>
      <p:ext uri="{BB962C8B-B14F-4D97-AF65-F5344CB8AC3E}">
        <p14:creationId xmlns:p14="http://schemas.microsoft.com/office/powerpoint/2010/main" val="2633065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1" y="-12074"/>
            <a:ext cx="3962399" cy="1507067"/>
          </a:xfrm>
        </p:spPr>
        <p:txBody>
          <a:bodyPr>
            <a:normAutofit fontScale="90000"/>
          </a:bodyPr>
          <a:lstStyle/>
          <a:p>
            <a:pPr algn="ctr"/>
            <a:r>
              <a:rPr lang="es-ES" sz="3200" b="1" dirty="0">
                <a:latin typeface="Arial" panose="020B0604020202020204" pitchFamily="34" charset="0"/>
                <a:cs typeface="Arial" panose="020B0604020202020204" pitchFamily="34" charset="0"/>
              </a:rPr>
              <a:t>SEPARACIÓN ENTRE</a:t>
            </a:r>
            <a:br>
              <a:rPr lang="es-ES" sz="3200" b="1" dirty="0">
                <a:latin typeface="Arial" panose="020B0604020202020204" pitchFamily="34" charset="0"/>
                <a:cs typeface="Arial" panose="020B0604020202020204" pitchFamily="34" charset="0"/>
              </a:rPr>
            </a:br>
            <a:r>
              <a:rPr lang="es-ES" sz="3200" b="1" dirty="0">
                <a:latin typeface="Arial" panose="020B0604020202020204" pitchFamily="34" charset="0"/>
                <a:cs typeface="Arial" panose="020B0604020202020204" pitchFamily="34" charset="0"/>
              </a:rPr>
              <a:t> JÓVENES Y ADULTOS</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5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sp>
        <p:nvSpPr>
          <p:cNvPr id="52" name="Shape 52"/>
          <p:cNvSpPr/>
          <p:nvPr/>
        </p:nvSpPr>
        <p:spPr>
          <a:xfrm>
            <a:off x="533400" y="2608421"/>
            <a:ext cx="7924800" cy="3015249"/>
          </a:xfrm>
          <a:prstGeom prst="rect">
            <a:avLst/>
          </a:prstGeom>
          <a:ln w="12700">
            <a:miter lim="400000"/>
          </a:ln>
          <a:extLst>
            <a:ext uri="{C572A759-6A51-4108-AA02-DFA0A04FC94B}">
              <ma14:wrappingTextBoxFlag xmlns:ma14="http://schemas.microsoft.com/office/mac/drawingml/2011/main" val="1"/>
            </a:ext>
          </a:extLst>
        </p:spPr>
        <p:txBody>
          <a:bodyPr wrap="square" lIns="30004" tIns="30004" rIns="30004" bIns="30004" anchor="ctr">
            <a:spAutoFit/>
          </a:bodyPr>
          <a:lstStyle/>
          <a:p>
            <a:r>
              <a:rPr lang="en-US" sz="3200" b="1" dirty="0" err="1"/>
              <a:t>Investigaciones</a:t>
            </a:r>
            <a:r>
              <a:rPr lang="en-US" sz="3200" b="1" dirty="0"/>
              <a:t> </a:t>
            </a:r>
            <a:r>
              <a:rPr lang="en-US" sz="3200" b="1" dirty="0" err="1"/>
              <a:t>realizadas</a:t>
            </a:r>
            <a:r>
              <a:rPr lang="en-US" sz="3200" b="1" dirty="0"/>
              <a:t> en el 2007 </a:t>
            </a:r>
            <a:r>
              <a:rPr lang="en-US" sz="3200" b="1" dirty="0" err="1"/>
              <a:t>por</a:t>
            </a:r>
            <a:r>
              <a:rPr lang="en-US" sz="3200" b="1" dirty="0"/>
              <a:t> </a:t>
            </a:r>
            <a:r>
              <a:rPr lang="en-US" sz="3200" b="1" dirty="0" err="1" smtClean="0"/>
              <a:t>LifeWay</a:t>
            </a:r>
            <a:r>
              <a:rPr lang="en-US" sz="3200" b="1" dirty="0" smtClean="0"/>
              <a:t> (Camino de Vida), </a:t>
            </a:r>
            <a:r>
              <a:rPr lang="en-US" sz="3200" b="1" dirty="0"/>
              <a:t>Scott McConnell “</a:t>
            </a:r>
            <a:r>
              <a:rPr lang="en-US" sz="3200" b="1" dirty="0" err="1"/>
              <a:t>revela</a:t>
            </a:r>
            <a:r>
              <a:rPr lang="en-US" sz="3200" b="1" dirty="0"/>
              <a:t> </a:t>
            </a:r>
            <a:r>
              <a:rPr lang="en-US" sz="3200" b="1" dirty="0" err="1"/>
              <a:t>que</a:t>
            </a:r>
            <a:r>
              <a:rPr lang="en-US" sz="3200" b="1" dirty="0"/>
              <a:t> </a:t>
            </a:r>
            <a:r>
              <a:rPr lang="en-US" sz="3200" b="1" dirty="0" err="1"/>
              <a:t>más</a:t>
            </a:r>
            <a:r>
              <a:rPr lang="en-US" sz="3200" b="1" dirty="0"/>
              <a:t> de dos </a:t>
            </a:r>
            <a:r>
              <a:rPr lang="en-US" sz="3200" b="1" dirty="0" err="1"/>
              <a:t>tercios</a:t>
            </a:r>
            <a:r>
              <a:rPr lang="en-US" sz="3200" b="1" dirty="0"/>
              <a:t> de los  </a:t>
            </a:r>
            <a:r>
              <a:rPr lang="en-US" sz="3200" b="1" dirty="0" err="1"/>
              <a:t>adultos</a:t>
            </a:r>
            <a:r>
              <a:rPr lang="en-US" sz="3200" b="1" dirty="0"/>
              <a:t> </a:t>
            </a:r>
            <a:r>
              <a:rPr lang="en-US" sz="3200" b="1" dirty="0" err="1"/>
              <a:t>jóvenes</a:t>
            </a:r>
            <a:r>
              <a:rPr lang="en-US" sz="3200" b="1" dirty="0"/>
              <a:t> </a:t>
            </a:r>
            <a:r>
              <a:rPr lang="en-US" sz="3200" b="1" dirty="0" smtClean="0"/>
              <a:t>… </a:t>
            </a:r>
            <a:r>
              <a:rPr lang="en-US" sz="3200" b="1" dirty="0"/>
              <a:t>van a </a:t>
            </a:r>
            <a:r>
              <a:rPr lang="en-US" sz="3200" b="1" dirty="0" err="1"/>
              <a:t>dejar</a:t>
            </a:r>
            <a:r>
              <a:rPr lang="en-US" sz="3200" b="1" dirty="0"/>
              <a:t> de </a:t>
            </a:r>
            <a:r>
              <a:rPr lang="en-US" sz="3200" b="1" dirty="0" err="1"/>
              <a:t>asistir</a:t>
            </a:r>
            <a:r>
              <a:rPr lang="en-US" sz="3200" b="1" dirty="0"/>
              <a:t> </a:t>
            </a:r>
            <a:r>
              <a:rPr lang="en-US" sz="3200" b="1" dirty="0" err="1"/>
              <a:t>regularmente</a:t>
            </a:r>
            <a:r>
              <a:rPr lang="en-US" sz="3200" b="1" dirty="0"/>
              <a:t> </a:t>
            </a:r>
            <a:r>
              <a:rPr lang="en-US" sz="3200" b="1" dirty="0" err="1"/>
              <a:t>por</a:t>
            </a:r>
            <a:r>
              <a:rPr lang="en-US" sz="3200" b="1" dirty="0"/>
              <a:t> al </a:t>
            </a:r>
            <a:r>
              <a:rPr lang="en-US" sz="3200" b="1" dirty="0" err="1"/>
              <a:t>menos</a:t>
            </a:r>
            <a:r>
              <a:rPr lang="en-US" sz="3200" b="1" dirty="0"/>
              <a:t> un </a:t>
            </a:r>
            <a:r>
              <a:rPr lang="en-US" sz="3200" b="1" dirty="0" err="1"/>
              <a:t>año</a:t>
            </a:r>
            <a:r>
              <a:rPr lang="en-US" sz="3200" b="1" dirty="0"/>
              <a:t>, entre </a:t>
            </a:r>
            <a:r>
              <a:rPr lang="en-US" sz="3200" b="1" dirty="0" err="1"/>
              <a:t>las</a:t>
            </a:r>
            <a:r>
              <a:rPr lang="en-US" sz="3200" b="1" dirty="0"/>
              <a:t> </a:t>
            </a:r>
            <a:r>
              <a:rPr lang="en-US" sz="3200" b="1" dirty="0" err="1"/>
              <a:t>edades</a:t>
            </a:r>
            <a:r>
              <a:rPr lang="en-US" sz="3200" b="1" dirty="0"/>
              <a:t> de 18 a 22.”</a:t>
            </a:r>
          </a:p>
        </p:txBody>
      </p:sp>
      <p:sp>
        <p:nvSpPr>
          <p:cNvPr id="4" name="Title 1"/>
          <p:cNvSpPr txBox="1">
            <a:spLocks/>
          </p:cNvSpPr>
          <p:nvPr/>
        </p:nvSpPr>
        <p:spPr>
          <a:xfrm>
            <a:off x="457200" y="1295400"/>
            <a:ext cx="8229600" cy="1143000"/>
          </a:xfrm>
          <a:prstGeom prst="rect">
            <a:avLst/>
          </a:prstGeom>
        </p:spPr>
        <p:txBody>
          <a:bodyPr/>
          <a:lstStyle>
            <a:lvl1pPr marL="0" marR="0" indent="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1pPr>
            <a:lvl2pPr marL="0" marR="0" indent="9601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2pPr>
            <a:lvl3pPr marL="0" marR="0" indent="19202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3pPr>
            <a:lvl4pPr marL="0" marR="0" indent="28803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4pPr>
            <a:lvl5pPr marL="0" marR="0" indent="384048"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5pPr>
            <a:lvl6pPr marL="0" marR="0" indent="48006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6pPr>
            <a:lvl7pPr marL="0" marR="0" indent="57607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7pPr>
            <a:lvl8pPr marL="0" marR="0" indent="67208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8pPr>
            <a:lvl9pPr marL="0" marR="0" indent="76809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9pPr>
          </a:lstStyle>
          <a:p>
            <a:r>
              <a:rPr lang="en-US" dirty="0" smtClean="0">
                <a:latin typeface="Arial" panose="020B0604020202020204" pitchFamily="34" charset="0"/>
                <a:cs typeface="Arial" panose="020B0604020202020204" pitchFamily="34" charset="0"/>
              </a:rPr>
              <a:t>Juventud en Crisis</a:t>
            </a:r>
            <a:endParaRPr lang="en-US" dirty="0"/>
          </a:p>
        </p:txBody>
      </p:sp>
    </p:spTree>
    <p:extLst>
      <p:ext uri="{BB962C8B-B14F-4D97-AF65-F5344CB8AC3E}">
        <p14:creationId xmlns:p14="http://schemas.microsoft.com/office/powerpoint/2010/main" val="144213535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sp>
        <p:nvSpPr>
          <p:cNvPr id="6" name="Content Placeholder 2"/>
          <p:cNvSpPr txBox="1">
            <a:spLocks/>
          </p:cNvSpPr>
          <p:nvPr/>
        </p:nvSpPr>
        <p:spPr>
          <a:xfrm>
            <a:off x="304800" y="2514600"/>
            <a:ext cx="8229600" cy="3886200"/>
          </a:xfrm>
          <a:prstGeom prst="rect">
            <a:avLst/>
          </a:prstGeom>
        </p:spPr>
        <p:txBody>
          <a:bodyPr>
            <a:normAutofit fontScale="92500"/>
          </a:bodyPr>
          <a:lstStyle>
            <a:lvl1pPr marL="25929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1pPr>
            <a:lvl2pPr marL="44598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2pPr>
            <a:lvl3pPr marL="63267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3pPr>
            <a:lvl4pPr marL="81936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4pPr>
            <a:lvl5pPr marL="100605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5pPr>
            <a:lvl6pPr marL="119274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6pPr>
            <a:lvl7pPr marL="137943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7pPr>
            <a:lvl8pPr marL="156612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8pPr>
            <a:lvl9pPr marL="1752812" marR="0" indent="-259292" algn="l" defTabSz="345043" rtl="0" latinLnBrk="0">
              <a:lnSpc>
                <a:spcPct val="100000"/>
              </a:lnSpc>
              <a:spcBef>
                <a:spcPts val="2478"/>
              </a:spcBef>
              <a:spcAft>
                <a:spcPts val="0"/>
              </a:spcAft>
              <a:buClrTx/>
              <a:buSzPct val="75000"/>
              <a:buFontTx/>
              <a:buChar char="•"/>
              <a:tabLst/>
              <a:defRPr sz="2100" b="0" i="0" u="none" strike="noStrike" cap="none" spc="0" baseline="0">
                <a:ln>
                  <a:noFill/>
                </a:ln>
                <a:solidFill>
                  <a:srgbClr val="000000"/>
                </a:solidFill>
                <a:uFillTx/>
                <a:latin typeface="+mn-lt"/>
                <a:ea typeface="+mn-ea"/>
                <a:cs typeface="+mn-cs"/>
                <a:sym typeface="Helvetica Light"/>
              </a:defRPr>
            </a:lvl9pPr>
          </a:lstStyle>
          <a:p>
            <a:pPr marL="514350" indent="-514350">
              <a:lnSpc>
                <a:spcPct val="80000"/>
              </a:lnSpc>
              <a:buFont typeface="+mj-lt"/>
              <a:buAutoNum type="arabicPeriod"/>
            </a:pPr>
            <a:r>
              <a:rPr lang="en-US" sz="3500" b="1" dirty="0" err="1"/>
              <a:t>Alienación</a:t>
            </a:r>
            <a:r>
              <a:rPr lang="en-US" sz="3500" b="1" dirty="0"/>
              <a:t> (No </a:t>
            </a:r>
            <a:r>
              <a:rPr lang="en-US" sz="3500" b="1" dirty="0" err="1"/>
              <a:t>sentirse</a:t>
            </a:r>
            <a:r>
              <a:rPr lang="en-US" sz="3500" b="1" dirty="0"/>
              <a:t> </a:t>
            </a:r>
            <a:r>
              <a:rPr lang="en-US" sz="3500" b="1" dirty="0" err="1"/>
              <a:t>necesario</a:t>
            </a:r>
            <a:r>
              <a:rPr lang="en-US" sz="3500" b="1" dirty="0"/>
              <a:t>, </a:t>
            </a:r>
            <a:r>
              <a:rPr lang="en-US" sz="3500" b="1" dirty="0" err="1"/>
              <a:t>aceptado</a:t>
            </a:r>
            <a:r>
              <a:rPr lang="en-US" sz="3500" b="1" dirty="0"/>
              <a:t>, </a:t>
            </a:r>
            <a:r>
              <a:rPr lang="en-US" sz="3500" b="1" dirty="0" smtClean="0"/>
              <a:t>o </a:t>
            </a:r>
            <a:r>
              <a:rPr lang="en-US" sz="3500" b="1" dirty="0" err="1"/>
              <a:t>valioso</a:t>
            </a:r>
            <a:r>
              <a:rPr lang="en-US" sz="3500" b="1" dirty="0"/>
              <a:t>). </a:t>
            </a:r>
            <a:endParaRPr lang="en-US" sz="3500" b="1" dirty="0" smtClean="0"/>
          </a:p>
          <a:p>
            <a:pPr marL="514350" indent="-514350">
              <a:lnSpc>
                <a:spcPct val="80000"/>
              </a:lnSpc>
              <a:buFont typeface="+mj-lt"/>
              <a:buAutoNum type="arabicPeriod"/>
            </a:pPr>
            <a:r>
              <a:rPr lang="en-US" sz="3500" b="1" dirty="0" err="1" smtClean="0"/>
              <a:t>Irrelevancia</a:t>
            </a:r>
            <a:r>
              <a:rPr lang="en-US" sz="3500" b="1" dirty="0" smtClean="0"/>
              <a:t> </a:t>
            </a:r>
            <a:r>
              <a:rPr lang="en-US" sz="3500" b="1" dirty="0"/>
              <a:t>(La </a:t>
            </a:r>
            <a:r>
              <a:rPr lang="en-US" sz="3500" b="1" dirty="0" err="1"/>
              <a:t>iglesia</a:t>
            </a:r>
            <a:r>
              <a:rPr lang="en-US" sz="3500" b="1" dirty="0"/>
              <a:t> no </a:t>
            </a:r>
            <a:r>
              <a:rPr lang="en-US" sz="3500" b="1" dirty="0" err="1"/>
              <a:t>hace</a:t>
            </a:r>
            <a:r>
              <a:rPr lang="en-US" sz="3500" b="1" dirty="0"/>
              <a:t> </a:t>
            </a:r>
            <a:r>
              <a:rPr lang="en-US" sz="3500" b="1" dirty="0" err="1"/>
              <a:t>ninguna</a:t>
            </a:r>
            <a:r>
              <a:rPr lang="en-US" sz="3500" b="1" dirty="0"/>
              <a:t> </a:t>
            </a:r>
            <a:r>
              <a:rPr lang="en-US" sz="3500" b="1" dirty="0" err="1"/>
              <a:t>diferencia</a:t>
            </a:r>
            <a:r>
              <a:rPr lang="en-US" sz="3500" b="1" dirty="0"/>
              <a:t> en </a:t>
            </a:r>
            <a:r>
              <a:rPr lang="en-US" sz="3500" b="1" dirty="0" err="1"/>
              <a:t>su</a:t>
            </a:r>
            <a:r>
              <a:rPr lang="en-US" sz="3500" b="1" dirty="0"/>
              <a:t> </a:t>
            </a:r>
            <a:r>
              <a:rPr lang="en-US" sz="3500" b="1" dirty="0" err="1"/>
              <a:t>vidas</a:t>
            </a:r>
            <a:r>
              <a:rPr lang="en-US" sz="3500" b="1" dirty="0"/>
              <a:t>) </a:t>
            </a:r>
            <a:endParaRPr lang="en-US" sz="3500" b="1" dirty="0" smtClean="0"/>
          </a:p>
          <a:p>
            <a:pPr marL="514350" indent="-514350">
              <a:lnSpc>
                <a:spcPct val="80000"/>
              </a:lnSpc>
              <a:buFont typeface="+mj-lt"/>
              <a:buAutoNum type="arabicPeriod"/>
            </a:pPr>
            <a:r>
              <a:rPr lang="en-US" sz="3500" b="1" dirty="0" err="1" smtClean="0"/>
              <a:t>Intolerancia</a:t>
            </a:r>
            <a:r>
              <a:rPr lang="en-US" sz="3500" b="1" dirty="0" smtClean="0"/>
              <a:t> </a:t>
            </a:r>
            <a:r>
              <a:rPr lang="en-US" sz="3500" b="1" dirty="0"/>
              <a:t>(</a:t>
            </a:r>
            <a:r>
              <a:rPr lang="en-US" sz="3500" b="1" dirty="0" err="1"/>
              <a:t>Iglesia</a:t>
            </a:r>
            <a:r>
              <a:rPr lang="en-US" sz="3500" b="1" dirty="0"/>
              <a:t> </a:t>
            </a:r>
            <a:r>
              <a:rPr lang="en-US" sz="3500" b="1" dirty="0" err="1"/>
              <a:t>carente</a:t>
            </a:r>
            <a:r>
              <a:rPr lang="en-US" sz="3500" b="1" dirty="0"/>
              <a:t> de </a:t>
            </a:r>
            <a:r>
              <a:rPr lang="en-US" sz="3500" b="1" dirty="0" err="1"/>
              <a:t>amor</a:t>
            </a:r>
            <a:r>
              <a:rPr lang="en-US" sz="3500" b="1" dirty="0"/>
              <a:t> y </a:t>
            </a:r>
            <a:r>
              <a:rPr lang="en-US" sz="3500" b="1" dirty="0" err="1"/>
              <a:t>mostrando</a:t>
            </a:r>
            <a:r>
              <a:rPr lang="en-US" sz="3500" b="1" dirty="0"/>
              <a:t> </a:t>
            </a:r>
            <a:r>
              <a:rPr lang="en-US" sz="3500" b="1" dirty="0" err="1"/>
              <a:t>legalismo</a:t>
            </a:r>
            <a:r>
              <a:rPr lang="en-US" sz="3500" b="1" dirty="0"/>
              <a:t> </a:t>
            </a:r>
            <a:r>
              <a:rPr lang="en-US" sz="3500" b="1" dirty="0" err="1"/>
              <a:t>extremo</a:t>
            </a:r>
            <a:r>
              <a:rPr lang="en-US" sz="3500" b="1" dirty="0" smtClean="0"/>
              <a:t>)</a:t>
            </a:r>
            <a:r>
              <a:rPr lang="en-US" sz="3500" b="1" dirty="0"/>
              <a:t>. </a:t>
            </a:r>
            <a:endParaRPr lang="en-US" sz="3500" b="1" dirty="0" smtClean="0"/>
          </a:p>
          <a:p>
            <a:pPr marL="514350" indent="-514350">
              <a:lnSpc>
                <a:spcPct val="80000"/>
              </a:lnSpc>
              <a:buFont typeface="+mj-lt"/>
              <a:buAutoNum type="arabicPeriod"/>
            </a:pPr>
            <a:r>
              <a:rPr lang="en-US" sz="3500" b="1" dirty="0" err="1" smtClean="0"/>
              <a:t>Inconveniente</a:t>
            </a:r>
            <a:r>
              <a:rPr lang="en-US" sz="3500" b="1" dirty="0" smtClean="0"/>
              <a:t> </a:t>
            </a:r>
            <a:r>
              <a:rPr lang="en-US" sz="3500" b="1" dirty="0"/>
              <a:t>(La </a:t>
            </a:r>
            <a:r>
              <a:rPr lang="en-US" sz="3500" b="1" dirty="0" err="1"/>
              <a:t>iglesia</a:t>
            </a:r>
            <a:r>
              <a:rPr lang="en-US" sz="3500" b="1" dirty="0"/>
              <a:t> no </a:t>
            </a:r>
            <a:r>
              <a:rPr lang="en-US" sz="3500" b="1" dirty="0" err="1"/>
              <a:t>es</a:t>
            </a:r>
            <a:r>
              <a:rPr lang="en-US" sz="3500" b="1" dirty="0"/>
              <a:t> </a:t>
            </a:r>
            <a:r>
              <a:rPr lang="en-US" sz="3500" b="1" dirty="0" err="1"/>
              <a:t>algo</a:t>
            </a:r>
            <a:r>
              <a:rPr lang="en-US" sz="3500" b="1" dirty="0"/>
              <a:t> </a:t>
            </a:r>
            <a:r>
              <a:rPr lang="en-US" sz="3500" b="1" dirty="0" err="1"/>
              <a:t>esencial</a:t>
            </a:r>
            <a:r>
              <a:rPr lang="en-US" sz="3500" b="1" dirty="0"/>
              <a:t>)</a:t>
            </a:r>
          </a:p>
          <a:p>
            <a:endParaRPr lang="en-US" sz="2800" b="1" dirty="0"/>
          </a:p>
        </p:txBody>
      </p:sp>
      <p:sp>
        <p:nvSpPr>
          <p:cNvPr id="2" name="Rectangle 1"/>
          <p:cNvSpPr/>
          <p:nvPr/>
        </p:nvSpPr>
        <p:spPr>
          <a:xfrm>
            <a:off x="0" y="609600"/>
            <a:ext cx="9144000" cy="1754327"/>
          </a:xfrm>
          <a:prstGeom prst="rect">
            <a:avLst/>
          </a:prstGeom>
        </p:spPr>
        <p:txBody>
          <a:bodyPr wrap="square">
            <a:spAutoFit/>
          </a:bodyPr>
          <a:lstStyle/>
          <a:p>
            <a:pPr algn="ctr"/>
            <a:r>
              <a:rPr lang="es-ES" sz="3600" b="1" dirty="0">
                <a:solidFill>
                  <a:schemeClr val="tx2">
                    <a:lumMod val="75000"/>
                  </a:schemeClr>
                </a:solidFill>
              </a:rPr>
              <a:t>Se identificaron cuatro razones principales por las cuales los jóvenes estaban propensos a romper sus lazos con la Iglesia</a:t>
            </a:r>
            <a:r>
              <a:rPr lang="es-ES" sz="3600" b="1" dirty="0"/>
              <a:t>:</a:t>
            </a:r>
          </a:p>
        </p:txBody>
      </p:sp>
    </p:spTree>
    <p:extLst>
      <p:ext uri="{BB962C8B-B14F-4D97-AF65-F5344CB8AC3E}">
        <p14:creationId xmlns:p14="http://schemas.microsoft.com/office/powerpoint/2010/main" val="24930569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914400" y="4495800"/>
            <a:ext cx="7772400" cy="1470025"/>
          </a:xfrm>
        </p:spPr>
        <p:txBody>
          <a:bodyPr>
            <a:normAutofit/>
          </a:bodyPr>
          <a:lstStyle/>
          <a:p>
            <a:r>
              <a:rPr lang="en-US" sz="2400" dirty="0" smtClean="0">
                <a:solidFill>
                  <a:schemeClr val="bg1"/>
                </a:solidFill>
              </a:rPr>
              <a:t>División Interamericana</a:t>
            </a:r>
            <a:r>
              <a:rPr lang="en-US" sz="3200" dirty="0" smtClean="0">
                <a:solidFill>
                  <a:schemeClr val="bg1"/>
                </a:solidFill>
              </a:rPr>
              <a:t/>
            </a:r>
            <a:br>
              <a:rPr lang="en-US" sz="3200" dirty="0" smtClean="0">
                <a:solidFill>
                  <a:schemeClr val="bg1"/>
                </a:solidFill>
              </a:rPr>
            </a:br>
            <a:r>
              <a:rPr lang="en-US" sz="2400" b="1" dirty="0" smtClean="0">
                <a:solidFill>
                  <a:schemeClr val="bg1"/>
                </a:solidFill>
              </a:rPr>
              <a:t>Departamento de Ministerios Juveniles</a:t>
            </a:r>
            <a:endParaRPr lang="en-US" sz="2400" b="1" dirty="0">
              <a:solidFill>
                <a:schemeClr val="bg1"/>
              </a:solidFill>
            </a:endParaRPr>
          </a:p>
        </p:txBody>
      </p:sp>
      <p:cxnSp>
        <p:nvCxnSpPr>
          <p:cNvPr id="6" name="Straight Connector 5"/>
          <p:cNvCxnSpPr/>
          <p:nvPr/>
        </p:nvCxnSpPr>
        <p:spPr>
          <a:xfrm>
            <a:off x="3124200" y="6096000"/>
            <a:ext cx="3200400" cy="0"/>
          </a:xfrm>
          <a:prstGeom prst="line">
            <a:avLst/>
          </a:prstGeom>
          <a:ln w="381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71800" y="5791200"/>
            <a:ext cx="3581400" cy="646331"/>
          </a:xfrm>
          <a:prstGeom prst="rect">
            <a:avLst/>
          </a:prstGeom>
          <a:noFill/>
        </p:spPr>
        <p:txBody>
          <a:bodyPr wrap="square" rtlCol="0">
            <a:spAutoFit/>
          </a:bodyPr>
          <a:lstStyle/>
          <a:p>
            <a:pPr algn="ctr"/>
            <a:r>
              <a:rPr lang="en-US" sz="1400" dirty="0" smtClean="0">
                <a:solidFill>
                  <a:schemeClr val="bg1"/>
                </a:solidFill>
                <a:latin typeface="Arial Narrow" panose="020B0606020202030204" pitchFamily="34" charset="0"/>
              </a:rPr>
              <a:t>Regionales</a:t>
            </a:r>
            <a:r>
              <a:rPr lang="en-US" sz="1600" dirty="0" smtClean="0">
                <a:solidFill>
                  <a:schemeClr val="bg1"/>
                </a:solidFill>
                <a:latin typeface="Arial Narrow" panose="020B0606020202030204" pitchFamily="34" charset="0"/>
              </a:rPr>
              <a:t>: “Señor Transformame”</a:t>
            </a:r>
          </a:p>
          <a:p>
            <a:pPr algn="ctr"/>
            <a:r>
              <a:rPr lang="en-US" sz="1400" dirty="0" smtClean="0">
                <a:solidFill>
                  <a:schemeClr val="bg1"/>
                </a:solidFill>
                <a:latin typeface="Arial Narrow" panose="020B0606020202030204" pitchFamily="34" charset="0"/>
              </a:rPr>
              <a:t>2016-2020 </a:t>
            </a:r>
            <a:r>
              <a:rPr lang="en-US" sz="2000" dirty="0" smtClean="0">
                <a:latin typeface="Arial Narrow" panose="020B0606020202030204" pitchFamily="34" charset="0"/>
              </a:rPr>
              <a:t> </a:t>
            </a:r>
            <a:endParaRPr lang="en-US" sz="2000" dirty="0">
              <a:latin typeface="Arial Narrow" panose="020B0606020202030204" pitchFamily="34" charset="0"/>
            </a:endParaRPr>
          </a:p>
        </p:txBody>
      </p:sp>
      <p:sp>
        <p:nvSpPr>
          <p:cNvPr id="10" name="TextBox 9"/>
          <p:cNvSpPr txBox="1"/>
          <p:nvPr/>
        </p:nvSpPr>
        <p:spPr>
          <a:xfrm>
            <a:off x="1371600" y="838200"/>
            <a:ext cx="6705600" cy="923330"/>
          </a:xfrm>
          <a:prstGeom prst="rect">
            <a:avLst/>
          </a:prstGeom>
          <a:noFill/>
        </p:spPr>
        <p:txBody>
          <a:bodyPr wrap="square" rtlCol="0">
            <a:spAutoFit/>
          </a:bodyPr>
          <a:lstStyle/>
          <a:p>
            <a:pPr algn="ctr"/>
            <a:r>
              <a:rPr lang="en-US" sz="5400" b="1" dirty="0" smtClean="0">
                <a:solidFill>
                  <a:schemeClr val="accent6">
                    <a:lumMod val="75000"/>
                  </a:schemeClr>
                </a:solidFill>
                <a:latin typeface="Arial Black" panose="020B0A04020102020204" pitchFamily="34" charset="0"/>
              </a:rPr>
              <a:t>PÁSALO </a:t>
            </a:r>
            <a:endParaRPr lang="en-US" sz="5400" b="1" dirty="0">
              <a:solidFill>
                <a:schemeClr val="accent6">
                  <a:lumMod val="75000"/>
                </a:schemeClr>
              </a:solidFill>
              <a:latin typeface="Arial Black" panose="020B0A04020102020204" pitchFamily="34" charset="0"/>
            </a:endParaRPr>
          </a:p>
        </p:txBody>
      </p:sp>
      <p:sp>
        <p:nvSpPr>
          <p:cNvPr id="11" name="TextBox 10"/>
          <p:cNvSpPr txBox="1"/>
          <p:nvPr/>
        </p:nvSpPr>
        <p:spPr>
          <a:xfrm>
            <a:off x="2396490" y="1600200"/>
            <a:ext cx="4419600" cy="1077218"/>
          </a:xfrm>
          <a:prstGeom prst="rect">
            <a:avLst/>
          </a:prstGeom>
          <a:noFill/>
        </p:spPr>
        <p:txBody>
          <a:bodyPr wrap="square" rtlCol="0">
            <a:spAutoFit/>
          </a:bodyPr>
          <a:lstStyle/>
          <a:p>
            <a:pPr algn="ctr"/>
            <a:r>
              <a:rPr lang="en-US" sz="3200" dirty="0" smtClean="0">
                <a:solidFill>
                  <a:schemeClr val="accent6">
                    <a:lumMod val="50000"/>
                  </a:schemeClr>
                </a:solidFill>
                <a:latin typeface="Arial Black" panose="020B0A04020102020204" pitchFamily="34" charset="0"/>
              </a:rPr>
              <a:t>“Impacta una Vida”</a:t>
            </a:r>
            <a:endParaRPr lang="en-US" sz="3200" dirty="0">
              <a:solidFill>
                <a:schemeClr val="accent6">
                  <a:lumMod val="50000"/>
                </a:schemeClr>
              </a:solidFill>
              <a:latin typeface="Arial Black" panose="020B0A04020102020204" pitchFamily="34" charset="0"/>
            </a:endParaRPr>
          </a:p>
        </p:txBody>
      </p:sp>
    </p:spTree>
    <p:extLst>
      <p:ext uri="{BB962C8B-B14F-4D97-AF65-F5344CB8AC3E}">
        <p14:creationId xmlns:p14="http://schemas.microsoft.com/office/powerpoint/2010/main" val="755286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sp>
        <p:nvSpPr>
          <p:cNvPr id="52" name="Shape 52"/>
          <p:cNvSpPr/>
          <p:nvPr/>
        </p:nvSpPr>
        <p:spPr>
          <a:xfrm>
            <a:off x="609600" y="2133600"/>
            <a:ext cx="8001000" cy="2522807"/>
          </a:xfrm>
          <a:prstGeom prst="rect">
            <a:avLst/>
          </a:prstGeom>
          <a:ln w="12700">
            <a:miter lim="400000"/>
          </a:ln>
          <a:extLst>
            <a:ext uri="{C572A759-6A51-4108-AA02-DFA0A04FC94B}">
              <ma14:wrappingTextBoxFlag xmlns:ma14="http://schemas.microsoft.com/office/mac/drawingml/2011/main" val="1"/>
            </a:ext>
          </a:extLst>
        </p:spPr>
        <p:txBody>
          <a:bodyPr wrap="square" lIns="30004" tIns="30004" rIns="30004" bIns="30004" anchor="ctr">
            <a:spAutoFit/>
          </a:bodyPr>
          <a:lstStyle/>
          <a:p>
            <a:endParaRPr lang="es-ES" sz="3200" dirty="0" smtClean="0">
              <a:latin typeface="Arial" panose="020B0604020202020204" pitchFamily="34" charset="0"/>
              <a:cs typeface="Arial" panose="020B0604020202020204" pitchFamily="34" charset="0"/>
            </a:endParaRPr>
          </a:p>
          <a:p>
            <a:r>
              <a:rPr lang="es-ES" sz="3200" dirty="0">
                <a:solidFill>
                  <a:srgbClr val="000000"/>
                </a:solidFill>
                <a:latin typeface="Arial" panose="020B0604020202020204" pitchFamily="34" charset="0"/>
                <a:cs typeface="Arial" panose="020B0604020202020204" pitchFamily="34" charset="0"/>
              </a:rPr>
              <a:t>Un mentor es aquel que está en esas posiciones de influencia, pero que además tiene especial interés en el desarrollo de otra persona.</a:t>
            </a:r>
            <a:endParaRPr lang="en-US" sz="3200" dirty="0">
              <a:solidFill>
                <a:srgbClr val="000000"/>
              </a:solidFill>
            </a:endParaRPr>
          </a:p>
        </p:txBody>
      </p:sp>
      <p:sp>
        <p:nvSpPr>
          <p:cNvPr id="4" name="Title 1"/>
          <p:cNvSpPr txBox="1">
            <a:spLocks/>
          </p:cNvSpPr>
          <p:nvPr/>
        </p:nvSpPr>
        <p:spPr>
          <a:xfrm>
            <a:off x="1676400" y="838200"/>
            <a:ext cx="5853410" cy="838199"/>
          </a:xfrm>
          <a:prstGeom prst="rect">
            <a:avLst/>
          </a:prstGeom>
        </p:spPr>
        <p:txBody>
          <a:bodyPr/>
          <a:lstStyle>
            <a:lvl1pPr marL="0" marR="0" indent="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1pPr>
            <a:lvl2pPr marL="0" marR="0" indent="9601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2pPr>
            <a:lvl3pPr marL="0" marR="0" indent="19202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3pPr>
            <a:lvl4pPr marL="0" marR="0" indent="28803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4pPr>
            <a:lvl5pPr marL="0" marR="0" indent="384048"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5pPr>
            <a:lvl6pPr marL="0" marR="0" indent="48006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6pPr>
            <a:lvl7pPr marL="0" marR="0" indent="57607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7pPr>
            <a:lvl8pPr marL="0" marR="0" indent="67208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8pPr>
            <a:lvl9pPr marL="0" marR="0" indent="76809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9p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Qué</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es</a:t>
            </a:r>
            <a:r>
              <a:rPr lang="en-US" dirty="0" smtClean="0">
                <a:latin typeface="Arial" panose="020B0604020202020204" pitchFamily="34" charset="0"/>
                <a:cs typeface="Arial" panose="020B0604020202020204" pitchFamily="34" charset="0"/>
              </a:rPr>
              <a:t> un Mentor?</a:t>
            </a:r>
            <a:endParaRPr lang="en-US" dirty="0"/>
          </a:p>
        </p:txBody>
      </p:sp>
    </p:spTree>
    <p:extLst>
      <p:ext uri="{BB962C8B-B14F-4D97-AF65-F5344CB8AC3E}">
        <p14:creationId xmlns:p14="http://schemas.microsoft.com/office/powerpoint/2010/main" val="2978498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xEl>
                                              <p:pRg st="0" end="0"/>
                                            </p:txEl>
                                          </p:spTgt>
                                        </p:tgtEl>
                                        <p:attrNameLst>
                                          <p:attrName>style.color</p:attrName>
                                        </p:attrNameLst>
                                      </p:cBhvr>
                                      <p:to>
                                        <p:clrVal>
                                          <a:schemeClr val="accent2"/>
                                        </p:clrVal>
                                      </p:to>
                                    </p:set>
                                    <p:set>
                                      <p:cBhvr>
                                        <p:cTn id="7" dur="500" fill="hold"/>
                                        <p:tgtEl>
                                          <p:spTgt spid="4">
                                            <p:txEl>
                                              <p:pRg st="0" end="0"/>
                                            </p:txEl>
                                          </p:spTgt>
                                        </p:tgtEl>
                                        <p:attrNameLst>
                                          <p:attrName>fillcolor</p:attrName>
                                        </p:attrNameLst>
                                      </p:cBhvr>
                                      <p:to>
                                        <p:clrVal>
                                          <a:schemeClr val="accent2"/>
                                        </p:clrVal>
                                      </p:to>
                                    </p:set>
                                    <p:set>
                                      <p:cBhvr>
                                        <p:cTn id="8" dur="500" fill="hold"/>
                                        <p:tgtEl>
                                          <p:spTgt spid="4">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linds(horizontal)">
                                      <p:cBhvr>
                                        <p:cTn id="1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353886" y="-43293"/>
            <a:ext cx="60594" cy="845424"/>
          </a:xfrm>
          <a:prstGeom prst="rect">
            <a:avLst/>
          </a:prstGeom>
          <a:ln w="12700">
            <a:miter lim="400000"/>
          </a:ln>
          <a:extLst>
            <a:ext uri="{C572A759-6A51-4108-AA02-DFA0A04FC94B}">
              <ma14:wrappingTextBoxFlag xmlns:ma14="http://schemas.microsoft.com/office/mac/drawingml/2011/main" val="1"/>
            </a:ext>
          </a:extLst>
        </p:spPr>
        <p:txBody>
          <a:bodyPr wrap="none" lIns="30004" tIns="30004" rIns="30004" bIns="30004" anchor="ctr">
            <a:spAutoFit/>
          </a:bodyPr>
          <a:lstStyle>
            <a:lvl1pPr algn="l">
              <a:defRPr sz="5100" b="1">
                <a:solidFill>
                  <a:srgbClr val="DCDEE0"/>
                </a:solidFill>
                <a:latin typeface="Helvetica"/>
                <a:ea typeface="Helvetica"/>
                <a:cs typeface="Helvetica"/>
                <a:sym typeface="Helvetica"/>
              </a:defRPr>
            </a:lvl1pPr>
          </a:lstStyle>
          <a:p>
            <a:pPr defTabSz="345035" hangingPunct="0"/>
            <a:endParaRPr kern="0" dirty="0"/>
          </a:p>
        </p:txBody>
      </p:sp>
      <p:sp>
        <p:nvSpPr>
          <p:cNvPr id="52" name="Shape 52"/>
          <p:cNvSpPr/>
          <p:nvPr/>
        </p:nvSpPr>
        <p:spPr>
          <a:xfrm>
            <a:off x="609600" y="1201579"/>
            <a:ext cx="8001000" cy="4985019"/>
          </a:xfrm>
          <a:prstGeom prst="rect">
            <a:avLst/>
          </a:prstGeom>
          <a:ln w="12700">
            <a:miter lim="400000"/>
          </a:ln>
          <a:extLst>
            <a:ext uri="{C572A759-6A51-4108-AA02-DFA0A04FC94B}">
              <ma14:wrappingTextBoxFlag xmlns:ma14="http://schemas.microsoft.com/office/mac/drawingml/2011/main" val="1"/>
            </a:ext>
          </a:extLst>
        </p:spPr>
        <p:txBody>
          <a:bodyPr wrap="square" lIns="30004" tIns="30004" rIns="30004" bIns="30004" anchor="ctr">
            <a:spAutoFit/>
          </a:bodyPr>
          <a:lstStyle/>
          <a:p>
            <a:endParaRPr lang="es-ES" sz="3200" dirty="0" smtClean="0">
              <a:latin typeface="Arial" panose="020B0604020202020204" pitchFamily="34" charset="0"/>
              <a:cs typeface="Arial" panose="020B0604020202020204" pitchFamily="34" charset="0"/>
            </a:endParaRPr>
          </a:p>
          <a:p>
            <a:r>
              <a:rPr lang="es-ES" sz="3200" dirty="0" smtClean="0">
                <a:latin typeface="Arial" panose="020B0604020202020204" pitchFamily="34" charset="0"/>
                <a:cs typeface="Arial" panose="020B0604020202020204" pitchFamily="34" charset="0"/>
              </a:rPr>
              <a:t>La </a:t>
            </a:r>
            <a:r>
              <a:rPr lang="es-ES" sz="3200" dirty="0">
                <a:latin typeface="Arial" panose="020B0604020202020204" pitchFamily="34" charset="0"/>
                <a:cs typeface="Arial" panose="020B0604020202020204" pitchFamily="34" charset="0"/>
              </a:rPr>
              <a:t>palabra “Mentor” no es tan común como otras palabras que usualmente utilizamos para personas en posiciones similares</a:t>
            </a:r>
            <a:r>
              <a:rPr lang="es-ES" sz="3200" dirty="0" smtClean="0">
                <a:latin typeface="Arial" panose="020B0604020202020204" pitchFamily="34" charset="0"/>
                <a:cs typeface="Arial" panose="020B0604020202020204" pitchFamily="34" charset="0"/>
              </a:rPr>
              <a:t>:</a:t>
            </a:r>
          </a:p>
          <a:p>
            <a:endParaRPr lang="es-ES" sz="3200" dirty="0">
              <a:latin typeface="Arial" panose="020B0604020202020204" pitchFamily="34" charset="0"/>
              <a:cs typeface="Arial" panose="020B0604020202020204" pitchFamily="34" charset="0"/>
            </a:endParaRPr>
          </a:p>
          <a:p>
            <a:r>
              <a:rPr lang="es-ES" sz="3200" dirty="0">
                <a:latin typeface="Arial" panose="020B0604020202020204" pitchFamily="34" charset="0"/>
                <a:cs typeface="Arial" panose="020B0604020202020204" pitchFamily="34" charset="0"/>
              </a:rPr>
              <a:t>·   	Entrenador</a:t>
            </a:r>
          </a:p>
          <a:p>
            <a:r>
              <a:rPr lang="es-ES" sz="3200" dirty="0">
                <a:latin typeface="Arial" panose="020B0604020202020204" pitchFamily="34" charset="0"/>
                <a:cs typeface="Arial" panose="020B0604020202020204" pitchFamily="34" charset="0"/>
              </a:rPr>
              <a:t>·   	Tutor</a:t>
            </a:r>
          </a:p>
          <a:p>
            <a:r>
              <a:rPr lang="es-ES" sz="3200" dirty="0">
                <a:latin typeface="Arial" panose="020B0604020202020204" pitchFamily="34" charset="0"/>
                <a:cs typeface="Arial" panose="020B0604020202020204" pitchFamily="34" charset="0"/>
              </a:rPr>
              <a:t>·   	Maestro</a:t>
            </a:r>
          </a:p>
          <a:p>
            <a:r>
              <a:rPr lang="es-ES" sz="3200" dirty="0">
                <a:latin typeface="Arial" panose="020B0604020202020204" pitchFamily="34" charset="0"/>
                <a:cs typeface="Arial" panose="020B0604020202020204" pitchFamily="34" charset="0"/>
              </a:rPr>
              <a:t>·   	Asesor</a:t>
            </a:r>
          </a:p>
          <a:p>
            <a:r>
              <a:rPr lang="es-ES" sz="3200" dirty="0">
                <a:latin typeface="Arial" panose="020B0604020202020204" pitchFamily="34" charset="0"/>
                <a:cs typeface="Arial" panose="020B0604020202020204" pitchFamily="34" charset="0"/>
              </a:rPr>
              <a:t>·   	Amigo</a:t>
            </a:r>
          </a:p>
        </p:txBody>
      </p:sp>
      <p:sp>
        <p:nvSpPr>
          <p:cNvPr id="4" name="Title 1"/>
          <p:cNvSpPr txBox="1">
            <a:spLocks/>
          </p:cNvSpPr>
          <p:nvPr/>
        </p:nvSpPr>
        <p:spPr>
          <a:xfrm>
            <a:off x="1676400" y="838200"/>
            <a:ext cx="5853410" cy="838199"/>
          </a:xfrm>
          <a:prstGeom prst="rect">
            <a:avLst/>
          </a:prstGeom>
        </p:spPr>
        <p:txBody>
          <a:bodyPr/>
          <a:lstStyle>
            <a:lvl1pPr marL="0" marR="0" indent="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1pPr>
            <a:lvl2pPr marL="0" marR="0" indent="9601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2pPr>
            <a:lvl3pPr marL="0" marR="0" indent="19202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3pPr>
            <a:lvl4pPr marL="0" marR="0" indent="28803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4pPr>
            <a:lvl5pPr marL="0" marR="0" indent="384048"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5pPr>
            <a:lvl6pPr marL="0" marR="0" indent="480060"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6pPr>
            <a:lvl7pPr marL="0" marR="0" indent="576072"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7pPr>
            <a:lvl8pPr marL="0" marR="0" indent="672084"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8pPr>
            <a:lvl9pPr marL="0" marR="0" indent="768096" algn="ctr" defTabSz="345043" rtl="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n-lt"/>
                <a:ea typeface="+mn-ea"/>
                <a:cs typeface="+mn-cs"/>
                <a:sym typeface="Helvetica Light"/>
              </a:defRPr>
            </a:lvl9p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Qué</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es</a:t>
            </a:r>
            <a:r>
              <a:rPr lang="en-US" dirty="0" smtClean="0">
                <a:latin typeface="Arial" panose="020B0604020202020204" pitchFamily="34" charset="0"/>
                <a:cs typeface="Arial" panose="020B0604020202020204" pitchFamily="34" charset="0"/>
              </a:rPr>
              <a:t> un Mentor?</a:t>
            </a:r>
            <a:endParaRPr lang="en-US" dirty="0"/>
          </a:p>
        </p:txBody>
      </p:sp>
    </p:spTree>
    <p:extLst>
      <p:ext uri="{BB962C8B-B14F-4D97-AF65-F5344CB8AC3E}">
        <p14:creationId xmlns:p14="http://schemas.microsoft.com/office/powerpoint/2010/main" val="30074554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xEl>
                                              <p:pRg st="0" end="0"/>
                                            </p:txEl>
                                          </p:spTgt>
                                        </p:tgtEl>
                                        <p:attrNameLst>
                                          <p:attrName>style.color</p:attrName>
                                        </p:attrNameLst>
                                      </p:cBhvr>
                                      <p:to>
                                        <p:clrVal>
                                          <a:schemeClr val="accent2"/>
                                        </p:clrVal>
                                      </p:to>
                                    </p:set>
                                    <p:set>
                                      <p:cBhvr>
                                        <p:cTn id="7" dur="500" fill="hold"/>
                                        <p:tgtEl>
                                          <p:spTgt spid="4">
                                            <p:txEl>
                                              <p:pRg st="0" end="0"/>
                                            </p:txEl>
                                          </p:spTgt>
                                        </p:tgtEl>
                                        <p:attrNameLst>
                                          <p:attrName>fillcolor</p:attrName>
                                        </p:attrNameLst>
                                      </p:cBhvr>
                                      <p:to>
                                        <p:clrVal>
                                          <a:schemeClr val="accent2"/>
                                        </p:clrVal>
                                      </p:to>
                                    </p:set>
                                    <p:set>
                                      <p:cBhvr>
                                        <p:cTn id="8" dur="500" fill="hold"/>
                                        <p:tgtEl>
                                          <p:spTgt spid="4">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2">
                                            <p:txEl>
                                              <p:pRg st="1" end="1"/>
                                            </p:txEl>
                                          </p:spTgt>
                                        </p:tgtEl>
                                        <p:attrNameLst>
                                          <p:attrName>style.visibility</p:attrName>
                                        </p:attrNameLst>
                                      </p:cBhvr>
                                      <p:to>
                                        <p:strVal val="visible"/>
                                      </p:to>
                                    </p:set>
                                    <p:animEffect transition="in" filter="dissolve">
                                      <p:cBhvr>
                                        <p:cTn id="13" dur="500"/>
                                        <p:tgtEl>
                                          <p:spTgt spid="5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2">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2">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2">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2">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theme/_rels/theme2.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4012</TotalTime>
  <Words>1462</Words>
  <Application>Microsoft Macintosh PowerPoint</Application>
  <PresentationFormat>On-screen Show (4:3)</PresentationFormat>
  <Paragraphs>164</Paragraphs>
  <Slides>33</Slides>
  <Notes>16</Notes>
  <HiddenSlides>8</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Aharoni</vt:lpstr>
      <vt:lpstr>Aparajita</vt:lpstr>
      <vt:lpstr>Arial Black</vt:lpstr>
      <vt:lpstr>Arial Narrow</vt:lpstr>
      <vt:lpstr>Arial Rounded MT Bold</vt:lpstr>
      <vt:lpstr>Avenir Black Oblique</vt:lpstr>
      <vt:lpstr>Calibri</vt:lpstr>
      <vt:lpstr>Helvetica</vt:lpstr>
      <vt:lpstr>Helvetica Light</vt:lpstr>
      <vt:lpstr>Wingdings</vt:lpstr>
      <vt:lpstr>Arial</vt:lpstr>
      <vt:lpstr>Office Theme</vt:lpstr>
      <vt:lpstr>White</vt:lpstr>
      <vt:lpstr>PowerPoint Presentation</vt:lpstr>
      <vt:lpstr>PowerPoint Presentation</vt:lpstr>
      <vt:lpstr>PowerPoint Presentation</vt:lpstr>
      <vt:lpstr>SEPARACIÓN ENTRE  JÓVENES Y ADULTOS</vt:lpstr>
      <vt:lpstr>PowerPoint Presentation</vt:lpstr>
      <vt:lpstr>PowerPoint Presentation</vt:lpstr>
      <vt:lpstr>División Interamericana Departamento de Ministerios Juveniles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Tejada</dc:creator>
  <cp:lastModifiedBy>Keila Trejo</cp:lastModifiedBy>
  <cp:revision>158</cp:revision>
  <cp:lastPrinted>2016-05-26T18:14:37Z</cp:lastPrinted>
  <dcterms:created xsi:type="dcterms:W3CDTF">2016-05-25T17:14:39Z</dcterms:created>
  <dcterms:modified xsi:type="dcterms:W3CDTF">2016-07-21T19:50:51Z</dcterms:modified>
</cp:coreProperties>
</file>